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7" r:id="rId16"/>
    <p:sldId id="270" r:id="rId17"/>
    <p:sldId id="271" r:id="rId18"/>
    <p:sldId id="272" r:id="rId19"/>
    <p:sldId id="274" r:id="rId20"/>
    <p:sldId id="278" r:id="rId21"/>
    <p:sldId id="275" r:id="rId22"/>
    <p:sldId id="279" r:id="rId23"/>
    <p:sldId id="280" r:id="rId24"/>
    <p:sldId id="281" r:id="rId25"/>
    <p:sldId id="273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B0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469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7256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493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6271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801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0002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58724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2521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584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280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34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8653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AF062-6061-41B0-8852-9D2F93822E02}" type="datetimeFigureOut">
              <a:rPr lang="es-ES" smtClean="0"/>
              <a:t>22/11/2025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62828-FA4E-4A3D-BB37-563B4403FAA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sociacionamap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54401" y="332656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 </a:t>
            </a:r>
            <a:endParaRPr lang="es-ES" sz="3200" b="1" dirty="0"/>
          </a:p>
        </p:txBody>
      </p:sp>
      <p:pic>
        <p:nvPicPr>
          <p:cNvPr id="6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ARIA JESUS\Desktop\DERECHO A LA ALIMENTACION POWER`PINT\1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5825771" cy="330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6804248" y="2420888"/>
            <a:ext cx="1872208" cy="2952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Book Antiqua" pitchFamily="18" charset="0"/>
              </a:rPr>
              <a:t>Es un «Derecho Fundamental»</a:t>
            </a:r>
          </a:p>
          <a:p>
            <a:pPr algn="ctr"/>
            <a:r>
              <a:rPr lang="es-ES" sz="2000" dirty="0" smtClean="0">
                <a:latin typeface="Book Antiqua" pitchFamily="18" charset="0"/>
              </a:rPr>
              <a:t>Consustancial </a:t>
            </a:r>
          </a:p>
          <a:p>
            <a:pPr algn="ctr"/>
            <a:r>
              <a:rPr lang="es-ES" sz="2000" dirty="0" smtClean="0">
                <a:latin typeface="Book Antiqua" pitchFamily="18" charset="0"/>
              </a:rPr>
              <a:t>a </a:t>
            </a:r>
          </a:p>
          <a:p>
            <a:pPr algn="ctr"/>
            <a:r>
              <a:rPr lang="es-ES" sz="2000" dirty="0" smtClean="0">
                <a:latin typeface="Book Antiqua" pitchFamily="18" charset="0"/>
              </a:rPr>
              <a:t>La vida</a:t>
            </a:r>
            <a:endParaRPr lang="es-ES" sz="20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29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dirty="0" smtClean="0">
                <a:latin typeface="Book Antiqua" pitchFamily="18" charset="0"/>
              </a:rPr>
              <a:t>En 1945  Naciones Unidas formada por 50 países,  hicieron un borrador sobre</a:t>
            </a:r>
          </a:p>
          <a:p>
            <a:pPr marL="0" indent="0" algn="just">
              <a:buNone/>
            </a:pPr>
            <a:r>
              <a:rPr lang="es-ES" sz="1800" dirty="0">
                <a:latin typeface="Book Antiqua" pitchFamily="18" charset="0"/>
              </a:rPr>
              <a:t>l</a:t>
            </a:r>
            <a:r>
              <a:rPr lang="es-ES" sz="1800" dirty="0" smtClean="0">
                <a:latin typeface="Book Antiqua" pitchFamily="18" charset="0"/>
              </a:rPr>
              <a:t>os «Derechos Fundamentales» que deben proteger la vida humana. </a:t>
            </a:r>
          </a:p>
          <a:p>
            <a:pPr marL="0" indent="0" algn="just">
              <a:buNone/>
            </a:pPr>
            <a:r>
              <a:rPr lang="es-ES" sz="1800" dirty="0" smtClean="0">
                <a:latin typeface="Book Antiqua" pitchFamily="18" charset="0"/>
              </a:rPr>
              <a:t>El 10 de diciembre de 1948 se firmo en París «La Carta Universal de los Derechos Humanos»</a:t>
            </a:r>
            <a:endParaRPr lang="es-ES" sz="1800" dirty="0">
              <a:latin typeface="Book Antiqua" pitchFamily="18" charset="0"/>
            </a:endParaRPr>
          </a:p>
        </p:txBody>
      </p:sp>
      <p:pic>
        <p:nvPicPr>
          <p:cNvPr id="2051" name="Picture 3" descr="C:\Users\MARIA JESUS\Desktop\Captura de pantalla 2025-08-17 1934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40968"/>
            <a:ext cx="6480720" cy="326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096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sz="1800" dirty="0" smtClean="0">
              <a:latin typeface="Book Antiqua" pitchFamily="18" charset="0"/>
            </a:endParaRPr>
          </a:p>
          <a:p>
            <a:pPr marL="0" indent="0" algn="just">
              <a:buNone/>
            </a:pPr>
            <a:endParaRPr lang="es-ES" sz="1800" dirty="0" smtClean="0">
              <a:latin typeface="Book Antiqua" pitchFamily="18" charset="0"/>
            </a:endParaRPr>
          </a:p>
          <a:p>
            <a:pPr marL="0" indent="0" algn="just">
              <a:buNone/>
            </a:pPr>
            <a:r>
              <a:rPr lang="es-ES" sz="1800" dirty="0" smtClean="0">
                <a:solidFill>
                  <a:schemeClr val="accent1"/>
                </a:solidFill>
                <a:latin typeface="Book Antiqua" pitchFamily="18" charset="0"/>
              </a:rPr>
              <a:t>El derecho a la alimentación se ha recogido en varios tratados internacionales: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Declaración Universal  de los Derechos Humanos (1948)</a:t>
            </a:r>
          </a:p>
          <a:p>
            <a:pPr algn="just">
              <a:buFont typeface="Wingdings" pitchFamily="2" charset="2"/>
              <a:buChar char="§"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Pacto Internacional de Derechos Económicos, Sociales y Culturales (1966)</a:t>
            </a:r>
          </a:p>
          <a:p>
            <a:pPr algn="just">
              <a:buFont typeface="Wingdings" pitchFamily="2" charset="2"/>
              <a:buChar char="§"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La observación Nº 12 de 1999</a:t>
            </a:r>
          </a:p>
          <a:p>
            <a:pPr marL="0" indent="0" algn="just">
              <a:buNone/>
            </a:pPr>
            <a:r>
              <a:rPr lang="es-ES" sz="1800" dirty="0">
                <a:latin typeface="Book Antiqua" pitchFamily="18" charset="0"/>
              </a:rPr>
              <a:t> </a:t>
            </a:r>
            <a:r>
              <a:rPr lang="es-ES" sz="1800" dirty="0" smtClean="0">
                <a:latin typeface="Book Antiqua" pitchFamily="18" charset="0"/>
              </a:rPr>
              <a:t>    </a:t>
            </a:r>
            <a:r>
              <a:rPr lang="es-ES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«El derecho a la alimentación es un derecho humano universal que permite que las personas tengan acceso a una alimentación adecuada y a los recursos necesarios para tener en forma sostenible seguridad alimentaria. Este derecho representa no solo un compromiso moral o una adopción de políticas sino que en la mayoría de los países constituye un deber de derechos humanos jurídicamente obligatorio de acuerdo a las normas internacionales de derechos humanos que se han ratificado.</a:t>
            </a:r>
            <a:endParaRPr lang="es-ES" sz="18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45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99" y="1556792"/>
            <a:ext cx="7560840" cy="458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582119" y="1844824"/>
            <a:ext cx="3734297" cy="3600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En el artículo 25 de la Carta de los Derecho Humanos, esta recogido el </a:t>
            </a:r>
          </a:p>
          <a:p>
            <a:pPr algn="ctr"/>
            <a:r>
              <a:rPr lang="es-ES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«Derecho Humano a la Alimentación»</a:t>
            </a:r>
          </a:p>
          <a:p>
            <a:pPr algn="ctr"/>
            <a:endParaRPr lang="es-ES" dirty="0" smtClean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«Toda persona tiene derecho a un nivel de vida adecuado que le asegure, así como a su familia, la salud y el bienestar, y en especial la </a:t>
            </a:r>
            <a:r>
              <a:rPr lang="es-ES" sz="2000" b="1" u="sng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alimentación</a:t>
            </a:r>
            <a:r>
              <a:rPr lang="es-ES" sz="1400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, el vestido, la vivienda, la asistencia médica y los servicios sociales </a:t>
            </a:r>
            <a:r>
              <a:rPr lang="es-ES" sz="1400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necesarios….»</a:t>
            </a:r>
            <a:endParaRPr lang="es-ES" sz="1400" dirty="0">
              <a:solidFill>
                <a:schemeClr val="accent1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23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smtClean="0">
                <a:latin typeface="Book Antiqua" pitchFamily="18" charset="0"/>
              </a:rPr>
              <a:t>El Derecho a la Alimentación  adecuada comprende  3 elementos  básicos:</a:t>
            </a:r>
          </a:p>
          <a:p>
            <a:pPr marL="0" indent="0" algn="ctr">
              <a:buNone/>
            </a:pPr>
            <a:r>
              <a:rPr lang="es-ES" sz="1400" b="1" dirty="0" smtClean="0">
                <a:solidFill>
                  <a:srgbClr val="FFC000"/>
                </a:solidFill>
                <a:latin typeface="Book Antiqua" pitchFamily="18" charset="0"/>
              </a:rPr>
              <a:t>DISPONIBILIDAD  -  </a:t>
            </a:r>
            <a:r>
              <a:rPr lang="es-ES" sz="1400" b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ACCESIBILIDAD  -  </a:t>
            </a:r>
            <a:r>
              <a:rPr lang="es-ES" sz="1400" b="1" dirty="0" smtClean="0">
                <a:solidFill>
                  <a:srgbClr val="CB0542"/>
                </a:solidFill>
                <a:latin typeface="Book Antiqua" pitchFamily="18" charset="0"/>
              </a:rPr>
              <a:t>DISPONIBILIDAD  BIOLOGICA DE  LOS  ALIMENTOS</a:t>
            </a:r>
            <a:endParaRPr lang="es-ES" sz="1400" b="1" dirty="0" smtClean="0">
              <a:solidFill>
                <a:srgbClr val="FFC000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s-ES" sz="1800" dirty="0"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763284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076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800" dirty="0" smtClean="0">
                <a:solidFill>
                  <a:srgbClr val="FF0066"/>
                </a:solidFill>
                <a:latin typeface="Book Antiqua" pitchFamily="18" charset="0"/>
              </a:rPr>
              <a:t>Entendida como la disponibilidad que tienen las personas de alimentarse</a:t>
            </a:r>
          </a:p>
          <a:p>
            <a:pPr marL="0" indent="0" algn="ctr">
              <a:buNone/>
            </a:pPr>
            <a:endParaRPr lang="es-ES" sz="1800" dirty="0">
              <a:solidFill>
                <a:srgbClr val="FF0066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MARIA JESUS\Desktop\DERECHO A LA ALIMENTACION POWER`PINT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" y="2132856"/>
            <a:ext cx="7940675" cy="40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29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Explotando las fuentes naturales o con sistemas de </a:t>
            </a:r>
            <a:endParaRPr lang="es-ES" sz="2400" dirty="0">
              <a:solidFill>
                <a:schemeClr val="accent3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7992887" cy="400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90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6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82639"/>
            <a:ext cx="4968850" cy="324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467544" y="2128816"/>
            <a:ext cx="2736304" cy="374441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Book Antiqua" pitchFamily="18" charset="0"/>
              </a:rPr>
              <a:t>Sistemas</a:t>
            </a:r>
            <a:r>
              <a:rPr lang="es-ES" dirty="0" smtClean="0"/>
              <a:t> </a:t>
            </a:r>
            <a:r>
              <a:rPr lang="es-ES" sz="2400" dirty="0" smtClean="0"/>
              <a:t> de</a:t>
            </a:r>
          </a:p>
          <a:p>
            <a:pPr algn="ctr"/>
            <a:r>
              <a:rPr lang="es-ES" sz="2400" dirty="0" smtClean="0"/>
              <a:t>DISTRIBUCION</a:t>
            </a:r>
          </a:p>
          <a:p>
            <a:pPr algn="ctr"/>
            <a:r>
              <a:rPr lang="es-ES" sz="2400" dirty="0" smtClean="0"/>
              <a:t>ELABORACION</a:t>
            </a:r>
          </a:p>
          <a:p>
            <a:pPr algn="ctr"/>
            <a:r>
              <a:rPr lang="es-ES" sz="2400" dirty="0" smtClean="0"/>
              <a:t>Y</a:t>
            </a:r>
          </a:p>
          <a:p>
            <a:pPr algn="ctr"/>
            <a:r>
              <a:rPr lang="es-ES" sz="2400" dirty="0" smtClean="0"/>
              <a:t>COMERCIALIZACIÓN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7115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6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56130"/>
            <a:ext cx="592652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467544" y="1827254"/>
            <a:ext cx="2160240" cy="41764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Book Antiqua" pitchFamily="18" charset="0"/>
              </a:rPr>
              <a:t>Asegurar que los alimentos disponibles y los recursos productivos</a:t>
            </a:r>
          </a:p>
          <a:p>
            <a:pPr algn="ctr"/>
            <a:r>
              <a:rPr lang="es-ES" sz="2000" dirty="0">
                <a:latin typeface="Book Antiqua" pitchFamily="18" charset="0"/>
              </a:rPr>
              <a:t>e</a:t>
            </a:r>
            <a:r>
              <a:rPr lang="es-ES" sz="2000" dirty="0" smtClean="0">
                <a:latin typeface="Book Antiqua" pitchFamily="18" charset="0"/>
              </a:rPr>
              <a:t>stén en  todo</a:t>
            </a:r>
          </a:p>
          <a:p>
            <a:pPr algn="ctr"/>
            <a:r>
              <a:rPr lang="es-ES" sz="2000" dirty="0" smtClean="0">
                <a:latin typeface="Book Antiqua" pitchFamily="18" charset="0"/>
              </a:rPr>
              <a:t>Tiempo y lugar al alcance </a:t>
            </a:r>
          </a:p>
          <a:p>
            <a:pPr algn="ctr"/>
            <a:r>
              <a:rPr lang="es-ES" b="1" dirty="0" smtClean="0">
                <a:latin typeface="Book Antiqua" pitchFamily="18" charset="0"/>
              </a:rPr>
              <a:t>FISICO</a:t>
            </a:r>
          </a:p>
          <a:p>
            <a:pPr algn="ctr"/>
            <a:r>
              <a:rPr lang="es-ES" b="1" dirty="0" smtClean="0">
                <a:latin typeface="Book Antiqua" pitchFamily="18" charset="0"/>
              </a:rPr>
              <a:t>GEOGRAFICO</a:t>
            </a:r>
          </a:p>
          <a:p>
            <a:pPr algn="ctr"/>
            <a:r>
              <a:rPr lang="es-ES" b="1" dirty="0" smtClean="0">
                <a:latin typeface="Book Antiqua" pitchFamily="18" charset="0"/>
              </a:rPr>
              <a:t>Y</a:t>
            </a:r>
          </a:p>
          <a:p>
            <a:pPr algn="ctr"/>
            <a:r>
              <a:rPr lang="es-ES" b="1" dirty="0" smtClean="0">
                <a:latin typeface="Book Antiqua" pitchFamily="18" charset="0"/>
              </a:rPr>
              <a:t>ECONOMICOS  </a:t>
            </a:r>
            <a:endParaRPr lang="es-ES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619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chemeClr val="accent1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MARIA JESUS\Desktop\DERECHO A LA ALIMENTACION POWER`PINT\17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49" y="1893241"/>
            <a:ext cx="7856901" cy="427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915816" y="3573016"/>
            <a:ext cx="3384376" cy="14401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Los alimentos tienes que estar a disposición de todos los sectores de la población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 sin discriminación alguna</a:t>
            </a:r>
            <a:endParaRPr lang="es-ES" sz="2000" b="1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3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sz="1800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712075" cy="4770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059106" y="1916832"/>
            <a:ext cx="2521006" cy="20162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Book Antiqua" pitchFamily="18" charset="0"/>
              </a:rPr>
              <a:t>Uso biológico de los alimentos: </a:t>
            </a:r>
          </a:p>
          <a:p>
            <a:pPr algn="ctr"/>
            <a:r>
              <a:rPr lang="es-ES" sz="2400" dirty="0">
                <a:latin typeface="Book Antiqua" pitchFamily="18" charset="0"/>
              </a:rPr>
              <a:t>Dieta apropiada en </a:t>
            </a:r>
            <a:r>
              <a:rPr lang="es-ES" sz="2400" dirty="0" smtClean="0">
                <a:latin typeface="Book Antiqua" pitchFamily="18" charset="0"/>
              </a:rPr>
              <a:t>energía </a:t>
            </a:r>
            <a:r>
              <a:rPr lang="es-ES" sz="2400" dirty="0">
                <a:latin typeface="Book Antiqua" pitchFamily="18" charset="0"/>
              </a:rPr>
              <a:t>y nutrientes</a:t>
            </a:r>
          </a:p>
        </p:txBody>
      </p:sp>
    </p:spTree>
    <p:extLst>
      <p:ext uri="{BB962C8B-B14F-4D97-AF65-F5344CB8AC3E}">
        <p14:creationId xmlns:p14="http://schemas.microsoft.com/office/powerpoint/2010/main" val="3627575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pic>
        <p:nvPicPr>
          <p:cNvPr id="6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MARIA JESUS\Desktop\DERECHO A LA ALIMENTACION POWER`PINT\29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36" y="1874189"/>
            <a:ext cx="4474420" cy="397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MARIA JESUS\Desktop\Captura de pantalla 2025-08-17 21573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140" y="3140968"/>
            <a:ext cx="1981200" cy="2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Rectángulo"/>
          <p:cNvSpPr/>
          <p:nvPr/>
        </p:nvSpPr>
        <p:spPr>
          <a:xfrm>
            <a:off x="5313058" y="1700808"/>
            <a:ext cx="3384376" cy="12288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Book Antiqua" pitchFamily="18" charset="0"/>
              </a:rPr>
              <a:t>Agua potables, alimentos </a:t>
            </a:r>
            <a:r>
              <a:rPr lang="es-ES" dirty="0" err="1" smtClean="0">
                <a:latin typeface="Book Antiqua" pitchFamily="18" charset="0"/>
              </a:rPr>
              <a:t>higienicamente</a:t>
            </a:r>
            <a:r>
              <a:rPr lang="es-ES" dirty="0" smtClean="0">
                <a:latin typeface="Book Antiqua" pitchFamily="18" charset="0"/>
              </a:rPr>
              <a:t> seguros  y sistemas de saneamiento adecuados</a:t>
            </a:r>
            <a:endParaRPr lang="es-ES" dirty="0">
              <a:latin typeface="Book Antiqua" pitchFamily="18" charset="0"/>
            </a:endParaRPr>
          </a:p>
        </p:txBody>
      </p:sp>
      <p:sp>
        <p:nvSpPr>
          <p:cNvPr id="8" name="7 Datos"/>
          <p:cNvSpPr/>
          <p:nvPr/>
        </p:nvSpPr>
        <p:spPr>
          <a:xfrm>
            <a:off x="1979712" y="2060848"/>
            <a:ext cx="3024336" cy="1080120"/>
          </a:xfrm>
          <a:prstGeom prst="flowChartInputOutpu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Alimentos</a:t>
            </a:r>
          </a:p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Higiénicamente seguros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9" name="8 Datos"/>
          <p:cNvSpPr/>
          <p:nvPr/>
        </p:nvSpPr>
        <p:spPr>
          <a:xfrm>
            <a:off x="6436652" y="4509120"/>
            <a:ext cx="1584176" cy="792088"/>
          </a:xfrm>
          <a:prstGeom prst="flowChartInputOutpu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r>
              <a:rPr lang="es-ES" dirty="0" smtClean="0">
                <a:solidFill>
                  <a:schemeClr val="tx1"/>
                </a:solidFill>
                <a:latin typeface="Book Antiqua" pitchFamily="18" charset="0"/>
              </a:rPr>
              <a:t>Agua potable</a:t>
            </a:r>
            <a:endParaRPr lang="es-ES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11560" y="4725144"/>
            <a:ext cx="3888432" cy="153703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Estos son los principios básicos del «derecho a la alimentación», así como las técnicas salubres de almacenamiento y elaboración de los alimentos.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693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" sz="2000" dirty="0" smtClean="0">
              <a:solidFill>
                <a:srgbClr val="FF0066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es-ES" sz="1600" b="1" dirty="0" smtClean="0">
                <a:solidFill>
                  <a:srgbClr val="FF0066"/>
                </a:solidFill>
                <a:latin typeface="Book Antiqua" pitchFamily="18" charset="0"/>
              </a:rPr>
              <a:t>LA OTRA  REALIDAD</a:t>
            </a:r>
          </a:p>
          <a:p>
            <a:pPr marL="0" indent="0" algn="ctr">
              <a:buNone/>
            </a:pPr>
            <a:endParaRPr lang="es-ES" sz="1600" dirty="0">
              <a:solidFill>
                <a:srgbClr val="FF0066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Como ya hemos visto el «derecho a la alimentación» es un derecho intrínseco a la vida humana. Esta  legislado internacionalmente a través de leyes y tratados</a:t>
            </a:r>
          </a:p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Declaración Universal  de los Derechos Humanos (1948)</a:t>
            </a:r>
          </a:p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Pacto Internacional de Derechos Económicos, Sociales y Culturales (1966)</a:t>
            </a:r>
          </a:p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La observación Nº 12 de 1999. </a:t>
            </a:r>
          </a:p>
          <a:p>
            <a:pPr marL="0" indent="0" algn="just">
              <a:buNone/>
            </a:pPr>
            <a:endParaRPr lang="es-ES" sz="1600" dirty="0" smtClean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es-ES" sz="1600" dirty="0" smtClean="0">
                <a:latin typeface="Book Antiqua" pitchFamily="18" charset="0"/>
              </a:rPr>
              <a:t>                                       Actualmente estamos trabajando este derecho</a:t>
            </a:r>
          </a:p>
          <a:p>
            <a:pPr marL="0" indent="0" algn="ctr">
              <a:buNone/>
            </a:pPr>
            <a:r>
              <a:rPr lang="es-ES" sz="1600" dirty="0" smtClean="0">
                <a:latin typeface="Book Antiqua" pitchFamily="18" charset="0"/>
              </a:rPr>
              <a:t>                                       en los </a:t>
            </a:r>
            <a:r>
              <a:rPr lang="es-ES" sz="1400" dirty="0" smtClean="0">
                <a:latin typeface="Book Antiqua" pitchFamily="18" charset="0"/>
              </a:rPr>
              <a:t>ODS</a:t>
            </a:r>
            <a:r>
              <a:rPr lang="es-ES" sz="1600" dirty="0" smtClean="0">
                <a:latin typeface="Book Antiqua" pitchFamily="18" charset="0"/>
              </a:rPr>
              <a:t> de la Agenda 2023 (</a:t>
            </a:r>
            <a:r>
              <a:rPr lang="es-ES" sz="1400" dirty="0" smtClean="0">
                <a:latin typeface="Book Antiqua" pitchFamily="18" charset="0"/>
              </a:rPr>
              <a:t>Nº 2)</a:t>
            </a:r>
          </a:p>
          <a:p>
            <a:pPr marL="0" indent="0" algn="r">
              <a:buNone/>
            </a:pPr>
            <a:endParaRPr lang="es-ES" sz="1400" dirty="0" smtClean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es-ES" sz="16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                   Pero en la práctica existen muchas barreras</a:t>
            </a:r>
          </a:p>
          <a:p>
            <a:pPr marL="0" indent="0" algn="ctr">
              <a:buNone/>
            </a:pPr>
            <a:r>
              <a:rPr lang="es-ES" sz="16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                      que impiden y dificultan los avances en el Objetivo Nº 2:</a:t>
            </a:r>
          </a:p>
          <a:p>
            <a:pPr marL="0" indent="0" algn="ctr">
              <a:buNone/>
            </a:pPr>
            <a:r>
              <a:rPr lang="es-ES" sz="1600" b="1" dirty="0" smtClean="0">
                <a:solidFill>
                  <a:srgbClr val="FF0000"/>
                </a:solidFill>
                <a:latin typeface="Book Antiqua" pitchFamily="18" charset="0"/>
              </a:rPr>
              <a:t>                               Llegar en 2030 a </a:t>
            </a:r>
            <a:r>
              <a:rPr lang="es-ES" sz="1600" b="1" i="1" dirty="0" smtClean="0">
                <a:latin typeface="Book Antiqua" pitchFamily="18" charset="0"/>
              </a:rPr>
              <a:t>hambre cero</a:t>
            </a:r>
            <a:endParaRPr lang="es-ES" sz="16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s-ES" sz="16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MARIA JESUS\Desktop\2-hambre-cero-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1951037" cy="195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588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8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</a:rPr>
              <a:t>DATOS INFORMATIVOS</a:t>
            </a:r>
          </a:p>
          <a:p>
            <a:pPr marL="0" indent="0">
              <a:buNone/>
            </a:pPr>
            <a:endParaRPr lang="es-ES" sz="1800" dirty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1800" dirty="0" smtClean="0">
                <a:solidFill>
                  <a:srgbClr val="FF0066"/>
                </a:solidFill>
                <a:latin typeface="Book Antiqua" pitchFamily="18" charset="0"/>
              </a:rPr>
              <a:t>En 2015, había </a:t>
            </a:r>
            <a:r>
              <a:rPr lang="es-ES" sz="1800" b="1" dirty="0" smtClean="0">
                <a:solidFill>
                  <a:srgbClr val="FF0066"/>
                </a:solidFill>
                <a:latin typeface="Book Antiqua" pitchFamily="18" charset="0"/>
              </a:rPr>
              <a:t>1.200 millones de personas que pasaban hambre </a:t>
            </a:r>
            <a:r>
              <a:rPr lang="es-ES" sz="1800" dirty="0" smtClean="0">
                <a:solidFill>
                  <a:srgbClr val="FF0066"/>
                </a:solidFill>
                <a:latin typeface="Book Antiqua" pitchFamily="18" charset="0"/>
              </a:rPr>
              <a:t>en el mundo. 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rgbClr val="FF0066"/>
                </a:solidFill>
                <a:latin typeface="Book Antiqua" pitchFamily="18" charset="0"/>
              </a:rPr>
              <a:t>      Con los </a:t>
            </a:r>
            <a:r>
              <a:rPr lang="es-ES" sz="1600" dirty="0" smtClean="0">
                <a:solidFill>
                  <a:srgbClr val="FF0066"/>
                </a:solidFill>
                <a:latin typeface="Book Antiqua" pitchFamily="18" charset="0"/>
              </a:rPr>
              <a:t>ODS, </a:t>
            </a:r>
            <a:r>
              <a:rPr lang="es-ES" sz="1800" dirty="0" smtClean="0">
                <a:solidFill>
                  <a:srgbClr val="FF0066"/>
                </a:solidFill>
                <a:latin typeface="Book Antiqua" pitchFamily="18" charset="0"/>
              </a:rPr>
              <a:t>de 2015 a 2020, esta cantidad </a:t>
            </a:r>
            <a:r>
              <a:rPr lang="es-ES" sz="1800" b="1" dirty="0" smtClean="0">
                <a:solidFill>
                  <a:srgbClr val="FF0066"/>
                </a:solidFill>
                <a:latin typeface="Book Antiqua" pitchFamily="18" charset="0"/>
              </a:rPr>
              <a:t>descendió a 828 millones</a:t>
            </a:r>
            <a:r>
              <a:rPr lang="es-ES" sz="1800" dirty="0" smtClean="0">
                <a:solidFill>
                  <a:srgbClr val="FF0066"/>
                </a:solidFill>
                <a:latin typeface="Book Antiqua" pitchFamily="18" charset="0"/>
              </a:rPr>
              <a:t>. </a:t>
            </a:r>
          </a:p>
          <a:p>
            <a:pPr marL="0" indent="0">
              <a:buNone/>
            </a:pPr>
            <a:endParaRPr lang="es-ES" sz="1800" dirty="0">
              <a:solidFill>
                <a:srgbClr val="FF0066"/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1800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Con la pandemia de la </a:t>
            </a:r>
            <a:r>
              <a:rPr lang="es-ES" sz="16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COVID</a:t>
            </a:r>
            <a:r>
              <a:rPr lang="es-ES" sz="18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</a:rPr>
              <a:t>-19, aumentaron las personas hambrientas en 46 millones. </a:t>
            </a:r>
          </a:p>
          <a:p>
            <a:pPr marL="0" indent="0">
              <a:buNone/>
            </a:pPr>
            <a:endParaRPr lang="es-ES" sz="1800" dirty="0">
              <a:solidFill>
                <a:schemeClr val="accent3">
                  <a:lumMod val="50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1800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El 19 de mayo de 2025, número de personas que pasan </a:t>
            </a:r>
            <a:r>
              <a:rPr lang="es-ES" sz="18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hambre  aguda era de 733 millones.</a:t>
            </a:r>
          </a:p>
          <a:p>
            <a:pPr>
              <a:buFont typeface="Wingdings" pitchFamily="2" charset="2"/>
              <a:buChar char="§"/>
            </a:pPr>
            <a:endParaRPr lang="es-ES" sz="1800" b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1800" b="1" dirty="0" smtClean="0">
                <a:solidFill>
                  <a:srgbClr val="0070C0"/>
                </a:solidFill>
                <a:latin typeface="Book Antiqua" pitchFamily="18" charset="0"/>
              </a:rPr>
              <a:t>El 29 % de la población mundial padecen inseguridad alimentaria grave y moderada  es de 2.300 millones de personas en 53 países. </a:t>
            </a:r>
            <a:endParaRPr lang="es-ES" sz="1800" dirty="0">
              <a:solidFill>
                <a:srgbClr val="0070C0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877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r>
              <a:rPr lang="es-ES" sz="3200" b="1" dirty="0" smtClean="0">
                <a:solidFill>
                  <a:srgbClr val="4F81BD"/>
                </a:solidFill>
                <a:latin typeface="Informal Roman" pitchFamily="66" charset="0"/>
              </a:rPr>
              <a:t> 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BARRERAS  QUE  IMPIDEN  EL AVANCE  PARA CONSEGUIR</a:t>
            </a:r>
          </a:p>
          <a:p>
            <a:pPr marL="0" indent="0" algn="ctr">
              <a:buNone/>
            </a:pPr>
            <a:r>
              <a:rPr lang="es-ES" sz="1600" dirty="0" smtClean="0">
                <a:solidFill>
                  <a:srgbClr val="FF0066"/>
                </a:solidFill>
                <a:latin typeface="Book Antiqua" pitchFamily="18" charset="0"/>
              </a:rPr>
              <a:t>«HAMBRE CERO»</a:t>
            </a:r>
          </a:p>
          <a:p>
            <a:pPr marL="0" indent="0" algn="ctr">
              <a:buNone/>
            </a:pPr>
            <a:endParaRPr lang="es-ES" sz="1600" dirty="0" smtClean="0">
              <a:solidFill>
                <a:srgbClr val="FF0066"/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s-ES" sz="1600" dirty="0">
              <a:solidFill>
                <a:srgbClr val="FF0066"/>
              </a:solidFill>
              <a:latin typeface="Book Antiqua" pitchFamily="18" charset="0"/>
            </a:endParaRPr>
          </a:p>
          <a:p>
            <a:pPr marL="0" indent="0" algn="r">
              <a:buNone/>
            </a:pPr>
            <a:r>
              <a:rPr lang="es-ES" sz="2800" b="1" dirty="0" smtClean="0">
                <a:solidFill>
                  <a:srgbClr val="00B050"/>
                </a:solidFill>
                <a:latin typeface="Book Antiqua" pitchFamily="18" charset="0"/>
              </a:rPr>
              <a:t>Conflictos bélicos</a:t>
            </a:r>
            <a:endParaRPr lang="es-ES" sz="2800" b="1" dirty="0">
              <a:solidFill>
                <a:srgbClr val="00B050"/>
              </a:solidFill>
              <a:latin typeface="Book Antiqua" pitchFamily="18" charset="0"/>
            </a:endParaRPr>
          </a:p>
          <a:p>
            <a:pPr algn="r"/>
            <a:endParaRPr lang="es-ES" sz="2800" b="1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 marL="0" indent="0" algn="r">
              <a:buNone/>
            </a:pPr>
            <a:r>
              <a:rPr lang="es-ES" sz="2800" b="1" dirty="0" smtClean="0">
                <a:solidFill>
                  <a:srgbClr val="FF0066"/>
                </a:solidFill>
                <a:latin typeface="Book Antiqua" pitchFamily="18" charset="0"/>
              </a:rPr>
              <a:t>Inflación</a:t>
            </a:r>
          </a:p>
          <a:p>
            <a:pPr marL="0" indent="0" algn="r">
              <a:buNone/>
            </a:pPr>
            <a:endParaRPr lang="es-ES" sz="2800" b="1" dirty="0">
              <a:solidFill>
                <a:srgbClr val="FF0066"/>
              </a:solidFill>
              <a:latin typeface="Book Antiqua" pitchFamily="18" charset="0"/>
            </a:endParaRPr>
          </a:p>
          <a:p>
            <a:pPr marL="0" indent="0" algn="r">
              <a:buNone/>
            </a:pPr>
            <a:r>
              <a:rPr lang="es-ES" sz="2800" b="1" dirty="0" smtClean="0">
                <a:solidFill>
                  <a:schemeClr val="accent1"/>
                </a:solidFill>
                <a:latin typeface="Book Antiqua" pitchFamily="18" charset="0"/>
              </a:rPr>
              <a:t>Fenómenos </a:t>
            </a:r>
          </a:p>
          <a:p>
            <a:pPr marL="0" indent="0" algn="r">
              <a:buNone/>
            </a:pPr>
            <a:r>
              <a:rPr lang="es-ES" sz="2800" b="1" dirty="0" smtClean="0">
                <a:solidFill>
                  <a:schemeClr val="accent1"/>
                </a:solidFill>
                <a:latin typeface="Book Antiqua" pitchFamily="18" charset="0"/>
              </a:rPr>
              <a:t>climatológicos</a:t>
            </a:r>
            <a:endParaRPr lang="es-ES" sz="2800" b="1" dirty="0">
              <a:solidFill>
                <a:schemeClr val="accent1"/>
              </a:solidFill>
              <a:latin typeface="Book Antiqua" pitchFamily="18" charset="0"/>
            </a:endParaRPr>
          </a:p>
        </p:txBody>
      </p:sp>
      <p:pic>
        <p:nvPicPr>
          <p:cNvPr id="6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MARIA JESUS\Desktop\OIP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63" y="2852936"/>
            <a:ext cx="5186978" cy="329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156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Los conflictos bélicos están impidiendo los avances de la lucha contra el hambre.</a:t>
            </a:r>
          </a:p>
          <a:p>
            <a:pPr marL="0" indent="0">
              <a:buNone/>
            </a:pPr>
            <a:endParaRPr lang="es-ES" sz="1800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Ucrania, en la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que están implicados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dos de los mayores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productores mundiales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de cereales básicos, 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semillas oleaginosas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y fertilizantes, 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está perturbando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las cadenas de</a:t>
            </a:r>
          </a:p>
          <a:p>
            <a:pPr marL="0" indent="0">
              <a:buNone/>
            </a:pPr>
            <a:r>
              <a:rPr lang="es-ES" sz="18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suministro internacionales </a:t>
            </a:r>
            <a:endParaRPr lang="es-ES" sz="1800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MARIA JESUS\Desktop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04865"/>
            <a:ext cx="551367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323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MARIA JESUS\Desktop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717032"/>
            <a:ext cx="4604131" cy="285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MARIA JESUS\Desktop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60" y="1501159"/>
            <a:ext cx="3748796" cy="268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96093" y="1523512"/>
            <a:ext cx="4616297" cy="2193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CONFLICTOS  BÉLICOS</a:t>
            </a:r>
          </a:p>
          <a:p>
            <a:pPr algn="ctr"/>
            <a:endParaRPr lang="es-ES" sz="1600" b="1" dirty="0" smtClean="0">
              <a:solidFill>
                <a:schemeClr val="accent3">
                  <a:lumMod val="75000"/>
                </a:schemeClr>
              </a:solidFill>
              <a:latin typeface="Book Antiqua" pitchFamily="18" charset="0"/>
            </a:endParaRPr>
          </a:p>
          <a:p>
            <a:pPr algn="ctr"/>
            <a:r>
              <a:rPr lang="es-ES" dirty="0" smtClean="0">
                <a:solidFill>
                  <a:srgbClr val="FF0000"/>
                </a:solidFill>
                <a:latin typeface="Book Antiqua" pitchFamily="18" charset="0"/>
              </a:rPr>
              <a:t>Países que se ven afectados por la inseguridad alimentaria ocasiona por las guerras.</a:t>
            </a:r>
            <a:endParaRPr lang="es-ES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076056" y="4797152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Book Antiqua" pitchFamily="18" charset="0"/>
              </a:rPr>
              <a:t>Sudan del Sur, Malí, Haití, Franja de Gaza, etc.</a:t>
            </a:r>
            <a:endParaRPr lang="es-ES" dirty="0">
              <a:solidFill>
                <a:srgbClr val="FF0000"/>
              </a:solidFill>
              <a:latin typeface="Book Antiqua" pitchFamily="18" charset="0"/>
            </a:endParaRPr>
          </a:p>
          <a:p>
            <a:endParaRPr lang="es-ES" dirty="0" smtClean="0">
              <a:solidFill>
                <a:srgbClr val="FF0000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rgbClr val="FF0000"/>
                </a:solidFill>
                <a:latin typeface="Book Antiqua" pitchFamily="18" charset="0"/>
              </a:rPr>
              <a:t>El número de afectados asciende a 140 millones de personas.</a:t>
            </a:r>
            <a:endParaRPr lang="es-ES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6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s-ES" sz="1800" b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CONFLICTOS  BÉLICOS</a:t>
            </a:r>
          </a:p>
          <a:p>
            <a:pPr marL="0" indent="0">
              <a:spcBef>
                <a:spcPts val="0"/>
              </a:spcBef>
              <a:buNone/>
            </a:pPr>
            <a:endParaRPr lang="es-ES" sz="1800" dirty="0" smtClean="0">
              <a:solidFill>
                <a:srgbClr val="00B050"/>
              </a:solidFill>
              <a:latin typeface="Book Antiqua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s-ES" sz="1800" dirty="0" smtClean="0">
                <a:solidFill>
                  <a:srgbClr val="00B050"/>
                </a:solidFill>
                <a:latin typeface="Book Antiqua" pitchFamily="18" charset="0"/>
              </a:rPr>
              <a:t>Dos </a:t>
            </a:r>
            <a:r>
              <a:rPr lang="es-ES" sz="1800" dirty="0">
                <a:solidFill>
                  <a:srgbClr val="00B050"/>
                </a:solidFill>
                <a:latin typeface="Book Antiqua" pitchFamily="18" charset="0"/>
              </a:rPr>
              <a:t>de cada tres niños carecen </a:t>
            </a:r>
            <a:r>
              <a:rPr lang="es-ES" sz="1800" dirty="0">
                <a:solidFill>
                  <a:srgbClr val="FF0000"/>
                </a:solidFill>
                <a:latin typeface="Book Antiqua" pitchFamily="18" charset="0"/>
              </a:rPr>
              <a:t>de la dieta diversa mínima </a:t>
            </a:r>
            <a:r>
              <a:rPr lang="es-ES" sz="1800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que necesitan </a:t>
            </a:r>
            <a:r>
              <a:rPr lang="es-ES" sz="1800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para crecer </a:t>
            </a:r>
            <a:r>
              <a:rPr lang="es-ES" sz="1800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y desarrollarse plenamente</a:t>
            </a:r>
            <a:r>
              <a:rPr lang="es-ES" sz="1800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.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s-ES" sz="1800" dirty="0" smtClean="0">
                <a:solidFill>
                  <a:srgbClr val="00B050"/>
                </a:solidFill>
                <a:latin typeface="Book Antiqua" pitchFamily="18" charset="0"/>
              </a:rPr>
              <a:t>149 millones de niños menores de 5 años,  </a:t>
            </a:r>
            <a:r>
              <a:rPr lang="es-ES" sz="1800" dirty="0" smtClean="0">
                <a:solidFill>
                  <a:srgbClr val="FF0000"/>
                </a:solidFill>
                <a:latin typeface="Book Antiqua" pitchFamily="18" charset="0"/>
              </a:rPr>
              <a:t>padecen retraso en el crecimiento y desarrollo,</a:t>
            </a:r>
            <a:r>
              <a:rPr lang="es-ES" sz="1800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</a:rPr>
              <a:t> debido a la falta de nutrientes.</a:t>
            </a:r>
          </a:p>
          <a:p>
            <a:pPr marL="0" indent="0">
              <a:spcBef>
                <a:spcPts val="0"/>
              </a:spcBef>
              <a:buNone/>
            </a:pPr>
            <a:endParaRPr lang="es-ES" sz="1800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MARIA JESUS\Desktop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48686"/>
            <a:ext cx="5688632" cy="30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769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b="1" dirty="0" smtClean="0">
                <a:solidFill>
                  <a:srgbClr val="CB0542"/>
                </a:solidFill>
                <a:latin typeface="Book Antiqua" pitchFamily="18" charset="0"/>
              </a:rPr>
              <a:t>INFLACION</a:t>
            </a:r>
          </a:p>
          <a:p>
            <a:r>
              <a:rPr lang="es-ES" sz="1600" dirty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En los países de </a:t>
            </a: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renta baja, la inflación de </a:t>
            </a: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alimentos ha llegado al </a:t>
            </a: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30</a:t>
            </a: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%</a:t>
            </a: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, </a:t>
            </a: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rPr>
              <a:t>afectando seriamente a las familias más vulnerables.</a:t>
            </a:r>
          </a:p>
          <a:p>
            <a:r>
              <a:rPr lang="es-ES" sz="1600" dirty="0">
                <a:solidFill>
                  <a:schemeClr val="accent1"/>
                </a:solidFill>
                <a:latin typeface="Book Antiqua" pitchFamily="18" charset="0"/>
              </a:rPr>
              <a:t>El número de personas que </a:t>
            </a:r>
            <a:r>
              <a:rPr lang="es-ES" sz="1600" b="1" dirty="0">
                <a:solidFill>
                  <a:schemeClr val="accent1"/>
                </a:solidFill>
                <a:latin typeface="Book Antiqua" pitchFamily="18" charset="0"/>
              </a:rPr>
              <a:t>no pueden costearse una dieta saludable se </a:t>
            </a:r>
            <a:r>
              <a:rPr lang="es-ES" sz="1600" b="1" dirty="0" smtClean="0">
                <a:solidFill>
                  <a:schemeClr val="accent1"/>
                </a:solidFill>
                <a:latin typeface="Book Antiqua" pitchFamily="18" charset="0"/>
              </a:rPr>
              <a:t>asciende a 2600 </a:t>
            </a:r>
            <a:r>
              <a:rPr lang="es-ES" sz="1600" b="1" dirty="0">
                <a:solidFill>
                  <a:schemeClr val="accent1"/>
                </a:solidFill>
                <a:latin typeface="Book Antiqua" pitchFamily="18" charset="0"/>
              </a:rPr>
              <a:t>millones en </a:t>
            </a:r>
            <a:r>
              <a:rPr lang="es-ES" sz="1600" b="1" dirty="0" smtClean="0">
                <a:solidFill>
                  <a:schemeClr val="accent1"/>
                </a:solidFill>
                <a:latin typeface="Book Antiqua" pitchFamily="18" charset="0"/>
              </a:rPr>
              <a:t>2024</a:t>
            </a:r>
            <a:r>
              <a:rPr lang="es-ES" sz="1600" b="1" dirty="0">
                <a:solidFill>
                  <a:schemeClr val="accent1"/>
                </a:solidFill>
                <a:latin typeface="Book Antiqua" pitchFamily="18" charset="0"/>
              </a:rPr>
              <a:t>.</a:t>
            </a:r>
            <a:endParaRPr lang="es-ES" sz="1600" dirty="0">
              <a:solidFill>
                <a:schemeClr val="accent1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s-ES" sz="1600" b="1" dirty="0">
              <a:solidFill>
                <a:srgbClr val="CB0542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C:\Users\MARIA JESUS\Desktop\seguridad-alimenta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40968"/>
            <a:ext cx="5040560" cy="336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479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sz="1800" dirty="0">
              <a:latin typeface="Book Antiqua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800" b="1" dirty="0" smtClean="0">
                <a:solidFill>
                  <a:srgbClr val="CB0542"/>
                </a:solidFill>
                <a:latin typeface="Book Antiqua" pitchFamily="18" charset="0"/>
              </a:rPr>
              <a:t>INFLACION</a:t>
            </a: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MARIA JESUS\Desktop\image1170x530croppe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22761"/>
            <a:ext cx="6736676" cy="305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123728" y="19168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dirty="0" smtClean="0">
                <a:solidFill>
                  <a:schemeClr val="tx2"/>
                </a:solidFill>
                <a:latin typeface="Book Antiqua" pitchFamily="18" charset="0"/>
              </a:rPr>
              <a:t>Los precios de los alimentos escalan dramáticamente debido a una combinación de crisis globales</a:t>
            </a:r>
            <a:endParaRPr lang="es-ES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483768" y="608235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dirty="0" smtClean="0">
                <a:solidFill>
                  <a:schemeClr val="tx2"/>
                </a:solidFill>
                <a:latin typeface="Book Antiqua" pitchFamily="18" charset="0"/>
              </a:rPr>
              <a:t>Las </a:t>
            </a:r>
            <a:r>
              <a:rPr lang="es-ES" sz="1600" dirty="0">
                <a:solidFill>
                  <a:schemeClr val="tx2"/>
                </a:solidFill>
                <a:latin typeface="Book Antiqua" pitchFamily="18" charset="0"/>
              </a:rPr>
              <a:t>familias se </a:t>
            </a:r>
            <a:r>
              <a:rPr lang="es-ES" sz="1600" dirty="0" smtClean="0">
                <a:solidFill>
                  <a:schemeClr val="tx2"/>
                </a:solidFill>
                <a:latin typeface="Book Antiqua" pitchFamily="18" charset="0"/>
              </a:rPr>
              <a:t>ven </a:t>
            </a:r>
            <a:r>
              <a:rPr lang="es-ES" sz="1600" dirty="0">
                <a:solidFill>
                  <a:schemeClr val="tx2"/>
                </a:solidFill>
                <a:latin typeface="Book Antiqua" pitchFamily="18" charset="0"/>
              </a:rPr>
              <a:t>obligadas a consumir alimentos más baratos y menos </a:t>
            </a:r>
            <a:r>
              <a:rPr lang="es-ES" sz="1600" dirty="0" smtClean="0">
                <a:solidFill>
                  <a:schemeClr val="tx2"/>
                </a:solidFill>
                <a:latin typeface="Book Antiqua" pitchFamily="18" charset="0"/>
              </a:rPr>
              <a:t>nutritivos</a:t>
            </a:r>
            <a:endParaRPr lang="es-ES" sz="1600" dirty="0">
              <a:solidFill>
                <a:schemeClr val="tx2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439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b="1" dirty="0" smtClean="0">
                <a:solidFill>
                  <a:srgbClr val="FF0000"/>
                </a:solidFill>
                <a:latin typeface="Book Antiqua" pitchFamily="18" charset="0"/>
              </a:rPr>
              <a:t>FENOMENOS CLIMATOLOGICOS</a:t>
            </a:r>
          </a:p>
          <a:p>
            <a:pPr marL="0" indent="0">
              <a:buNone/>
            </a:pPr>
            <a:endParaRPr lang="es-ES" sz="16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800" b="1" dirty="0" smtClean="0">
                <a:solidFill>
                  <a:schemeClr val="accent2">
                    <a:lumMod val="75000"/>
                  </a:schemeClr>
                </a:solidFill>
                <a:latin typeface="Book Antiqua" pitchFamily="18" charset="0"/>
              </a:rPr>
              <a:t>Los efectos de los fenómenos climatológicos en la vida de las personas</a:t>
            </a:r>
          </a:p>
          <a:p>
            <a:pPr marL="0" indent="0">
              <a:buNone/>
            </a:pPr>
            <a:endParaRPr lang="es-ES" sz="1800" b="1" dirty="0" smtClean="0">
              <a:solidFill>
                <a:schemeClr val="accent2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+mj-lt"/>
              <a:buAutoNum type="arabicPeriod"/>
            </a:pPr>
            <a:r>
              <a:rPr lang="es-ES" sz="1600" dirty="0" smtClean="0">
                <a:solidFill>
                  <a:schemeClr val="accent4">
                    <a:lumMod val="75000"/>
                  </a:schemeClr>
                </a:solidFill>
                <a:latin typeface="Book Antiqua" pitchFamily="18" charset="0"/>
              </a:rPr>
              <a:t>Medios de vida perdidos. La sequia, las lluvias torrenciales, afectas las cosechas.</a:t>
            </a:r>
          </a:p>
          <a:p>
            <a:pPr>
              <a:buFont typeface="+mj-lt"/>
              <a:buAutoNum type="arabicPeriod"/>
            </a:pPr>
            <a:r>
              <a:rPr lang="es-ES" sz="1600" dirty="0" smtClean="0">
                <a:solidFill>
                  <a:schemeClr val="accent1"/>
                </a:solidFill>
                <a:latin typeface="Book Antiqua" pitchFamily="18" charset="0"/>
              </a:rPr>
              <a:t>Aumento de precios de los alimentos. Se dificulta la producción y el transporte.</a:t>
            </a:r>
          </a:p>
          <a:p>
            <a:pPr>
              <a:buFont typeface="+mj-lt"/>
              <a:buAutoNum type="arabicPeriod"/>
            </a:pPr>
            <a:r>
              <a:rPr lang="es-ES" sz="1600" dirty="0" smtClean="0">
                <a:solidFill>
                  <a:srgbClr val="FF0066"/>
                </a:solidFill>
                <a:latin typeface="Book Antiqua" pitchFamily="18" charset="0"/>
              </a:rPr>
              <a:t>Acceso limitado al agua.  Problema que recae sobre la mujer que tiene que caminar entre 2 y 6 horas para conseguir agua potable.</a:t>
            </a:r>
          </a:p>
          <a:p>
            <a:pPr>
              <a:buFont typeface="+mj-lt"/>
              <a:buAutoNum type="arabicPeriod"/>
            </a:pPr>
            <a:r>
              <a:rPr lang="es-ES" sz="1600" dirty="0" smtClean="0">
                <a:solidFill>
                  <a:srgbClr val="00B050"/>
                </a:solidFill>
                <a:latin typeface="Book Antiqua" pitchFamily="18" charset="0"/>
              </a:rPr>
              <a:t>Impacto sobre la salud y nutrición. Impacto de graves </a:t>
            </a:r>
            <a:r>
              <a:rPr lang="es-ES" sz="1600" dirty="0">
                <a:solidFill>
                  <a:srgbClr val="00B050"/>
                </a:solidFill>
                <a:latin typeface="Book Antiqua" pitchFamily="18" charset="0"/>
              </a:rPr>
              <a:t>consecuencias en la seguridad alimentaria, la nutrición y la salud de las personas en general</a:t>
            </a:r>
            <a:r>
              <a:rPr lang="es-ES" sz="1600" dirty="0" smtClean="0">
                <a:solidFill>
                  <a:srgbClr val="00B050"/>
                </a:solidFill>
                <a:latin typeface="Book Antiqua" pitchFamily="18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es-ES" sz="1600" dirty="0" smtClean="0">
                <a:solidFill>
                  <a:srgbClr val="C00000"/>
                </a:solidFill>
                <a:latin typeface="Book Antiqua" pitchFamily="18" charset="0"/>
              </a:rPr>
              <a:t>Aumento de las desigualdades. </a:t>
            </a:r>
            <a:r>
              <a:rPr lang="es-ES" sz="1600" dirty="0">
                <a:solidFill>
                  <a:srgbClr val="C00000"/>
                </a:solidFill>
                <a:latin typeface="Book Antiqua" pitchFamily="18" charset="0"/>
              </a:rPr>
              <a:t>Muchos efectos climáticos serán mayores en los trópicos y en los países pobres, menos capaces de adaptarse a los cambios. Además, generalmente</a:t>
            </a:r>
            <a:r>
              <a:rPr lang="es-ES" sz="1600" b="1" dirty="0">
                <a:solidFill>
                  <a:srgbClr val="C00000"/>
                </a:solidFill>
                <a:latin typeface="Book Antiqua" pitchFamily="18" charset="0"/>
              </a:rPr>
              <a:t> las mujeres resultan especialmente perjudicadas</a:t>
            </a:r>
            <a:r>
              <a:rPr lang="es-ES" sz="1600" dirty="0">
                <a:solidFill>
                  <a:srgbClr val="C00000"/>
                </a:solidFill>
                <a:latin typeface="Book Antiqua" pitchFamily="18" charset="0"/>
              </a:rPr>
              <a:t> por los efectos del cambio climático pues son quienes normalmente gestionan las pequeñas explotaciones familiares y, cuando las cosechas se malogran, carecen de acceso a medios de vida alternativos.</a:t>
            </a:r>
          </a:p>
          <a:p>
            <a:pPr marL="0" indent="0">
              <a:buNone/>
            </a:pPr>
            <a:endParaRPr lang="es-ES" sz="1600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69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b="1" dirty="0" smtClean="0">
                <a:solidFill>
                  <a:srgbClr val="FF0000"/>
                </a:solidFill>
                <a:latin typeface="Book Antiqua" pitchFamily="18" charset="0"/>
              </a:rPr>
              <a:t>FENOMENOS CLIMATOLOGICOS</a:t>
            </a:r>
            <a:endParaRPr lang="es-ES" sz="1600" b="1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s-ES" sz="16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s-ES" sz="16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 algn="ctr">
              <a:buNone/>
            </a:pPr>
            <a:endParaRPr lang="es-ES" sz="1600" b="1" dirty="0">
              <a:solidFill>
                <a:srgbClr val="FF0000"/>
              </a:solidFill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Los fenómenos climático  incide en los países </a:t>
            </a: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mas pobres a través del hambre.</a:t>
            </a:r>
          </a:p>
          <a:p>
            <a:pPr marL="0" indent="0">
              <a:buNone/>
            </a:pPr>
            <a:endParaRPr lang="es-ES" sz="16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Desde </a:t>
            </a:r>
            <a:r>
              <a:rPr lang="es-ES" sz="1600" dirty="0">
                <a:latin typeface="Book Antiqua" pitchFamily="18" charset="0"/>
              </a:rPr>
              <a:t>las repercusiones en la </a:t>
            </a:r>
            <a:r>
              <a:rPr lang="es-ES" sz="1600" dirty="0" smtClean="0">
                <a:latin typeface="Book Antiqua" pitchFamily="18" charset="0"/>
              </a:rPr>
              <a:t>producción</a:t>
            </a: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de </a:t>
            </a:r>
            <a:r>
              <a:rPr lang="es-ES" sz="1600" dirty="0">
                <a:latin typeface="Book Antiqua" pitchFamily="18" charset="0"/>
              </a:rPr>
              <a:t>alimentos hasta el impacto en la igualdad </a:t>
            </a:r>
            <a:endParaRPr lang="es-ES" sz="16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de </a:t>
            </a:r>
            <a:r>
              <a:rPr lang="es-ES" sz="1600" dirty="0">
                <a:latin typeface="Book Antiqua" pitchFamily="18" charset="0"/>
              </a:rPr>
              <a:t>género y en la salud infantil, </a:t>
            </a:r>
            <a:endParaRPr lang="es-ES" sz="1600" dirty="0" smtClean="0">
              <a:latin typeface="Book Antiqua" pitchFamily="18" charset="0"/>
            </a:endParaRPr>
          </a:p>
          <a:p>
            <a:pPr marL="0" indent="0">
              <a:buNone/>
            </a:pPr>
            <a:r>
              <a:rPr lang="es-ES" sz="1600" dirty="0" smtClean="0">
                <a:latin typeface="Book Antiqua" pitchFamily="18" charset="0"/>
              </a:rPr>
              <a:t>entre </a:t>
            </a:r>
            <a:r>
              <a:rPr lang="es-ES" sz="1600" dirty="0">
                <a:latin typeface="Book Antiqua" pitchFamily="18" charset="0"/>
              </a:rPr>
              <a:t>otras áreas.</a:t>
            </a:r>
            <a:endParaRPr lang="es-ES" sz="1600" b="1" dirty="0" smtClean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6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MARIA JESUS\Desktop\unjustclimate-cover-summa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173" y="2348880"/>
            <a:ext cx="3697139" cy="369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919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</a:t>
            </a:r>
            <a:r>
              <a:rPr lang="es-ES" sz="3200" b="1" dirty="0" smtClean="0">
                <a:solidFill>
                  <a:srgbClr val="4F81BD"/>
                </a:solidFill>
                <a:latin typeface="Informal Roman" pitchFamily="66" charset="0"/>
              </a:rPr>
              <a:t>ALIMENTACION    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es-ES" sz="1600" b="1" dirty="0">
                <a:solidFill>
                  <a:srgbClr val="FF0000"/>
                </a:solidFill>
                <a:latin typeface="Book Antiqua" pitchFamily="18" charset="0"/>
              </a:rPr>
              <a:t>FENOMENOS CLIMATOLOGICOS</a:t>
            </a:r>
          </a:p>
          <a:p>
            <a:pPr marL="0" lvl="0" indent="0">
              <a:buNone/>
            </a:pPr>
            <a:endParaRPr lang="es-ES" sz="16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MARIA JESUS\Desktop\Africa-Hambre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20888"/>
            <a:ext cx="4485168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5436096" y="2512928"/>
            <a:ext cx="34563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Inundaciones, sequías</a:t>
            </a:r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.</a:t>
            </a: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Olas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de calor y tormentas. </a:t>
            </a:r>
            <a:endParaRPr lang="es-ES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En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los últimos años</a:t>
            </a:r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,</a:t>
            </a: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los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fenómenos climáticos </a:t>
            </a:r>
            <a:endParaRPr lang="es-ES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extremos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se han intensificado </a:t>
            </a:r>
            <a:endParaRPr lang="es-ES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y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sus consecuencias </a:t>
            </a:r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son</a:t>
            </a: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cada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vez más desastrosas. </a:t>
            </a:r>
            <a:endParaRPr lang="es-ES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El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aumento de las </a:t>
            </a:r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emisiones</a:t>
            </a: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de gases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de efecto invernadero </a:t>
            </a:r>
            <a:endParaRPr lang="es-ES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ha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cambiado el equilibrio </a:t>
            </a:r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natural</a:t>
            </a:r>
          </a:p>
          <a:p>
            <a:pPr algn="ctr"/>
            <a:r>
              <a:rPr lang="es-ES" dirty="0" smtClean="0">
                <a:solidFill>
                  <a:srgbClr val="002060"/>
                </a:solidFill>
                <a:latin typeface="Book Antiqua" pitchFamily="18" charset="0"/>
              </a:rPr>
              <a:t>de </a:t>
            </a:r>
            <a:r>
              <a:rPr lang="es-ES" dirty="0">
                <a:solidFill>
                  <a:srgbClr val="002060"/>
                </a:solidFill>
                <a:latin typeface="Book Antiqua" pitchFamily="18" charset="0"/>
              </a:rPr>
              <a:t>nuestro planeta.</a:t>
            </a:r>
          </a:p>
        </p:txBody>
      </p:sp>
    </p:spTree>
    <p:extLst>
      <p:ext uri="{BB962C8B-B14F-4D97-AF65-F5344CB8AC3E}">
        <p14:creationId xmlns:p14="http://schemas.microsoft.com/office/powerpoint/2010/main" val="1602270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None/>
            </a:pPr>
            <a:r>
              <a:rPr lang="es-ES" sz="1600" b="1" dirty="0">
                <a:solidFill>
                  <a:srgbClr val="FF0000"/>
                </a:solidFill>
                <a:latin typeface="Book Antiqua" pitchFamily="18" charset="0"/>
              </a:rPr>
              <a:t>FENOMENOS CLIMATOLOGICOS</a:t>
            </a: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C:\Users\MARIA JESUS\Desktop\cd760f0015379f4acd80307dc4d0caa0a9e7a7c8-828x5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564904"/>
            <a:ext cx="4219698" cy="307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51520" y="199209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El cambio climático reduce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o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incluso destruye los cultivos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de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los agricultores y pesa </a:t>
            </a:r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como</a:t>
            </a: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una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amenaza sobre el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funcionamiento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de los sistemas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de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producción agrícola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(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destrucción de cultivos,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empobrecimiento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del suelo,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aumento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de los precios de los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alimentos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, etc.). Muy afectadas,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algunas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poblaciones se encuentran </a:t>
            </a:r>
            <a:endParaRPr lang="es-ES" dirty="0" smtClean="0">
              <a:solidFill>
                <a:schemeClr val="accent5"/>
              </a:solidFill>
              <a:latin typeface="Book Antiqua" pitchFamily="18" charset="0"/>
            </a:endParaRP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sin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acceso a alimentos y </a:t>
            </a:r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privadas</a:t>
            </a:r>
          </a:p>
          <a:p>
            <a:r>
              <a:rPr lang="es-ES" dirty="0" smtClean="0">
                <a:solidFill>
                  <a:schemeClr val="accent5"/>
                </a:solidFill>
                <a:latin typeface="Book Antiqua" pitchFamily="18" charset="0"/>
              </a:rPr>
              <a:t>de </a:t>
            </a:r>
            <a:r>
              <a:rPr lang="es-ES" dirty="0">
                <a:solidFill>
                  <a:schemeClr val="accent5"/>
                </a:solidFill>
                <a:latin typeface="Book Antiqua" pitchFamily="18" charset="0"/>
              </a:rPr>
              <a:t>sus medios de subsistencia</a:t>
            </a:r>
            <a:r>
              <a:rPr lang="es-ES" dirty="0">
                <a:latin typeface="Book Antiqu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7707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800" b="1" dirty="0" smtClean="0">
                <a:solidFill>
                  <a:srgbClr val="CB0542"/>
                </a:solidFill>
                <a:latin typeface="Book Antiqua" pitchFamily="18" charset="0"/>
              </a:rPr>
              <a:t>La FAO (Organización de Naciones Unidas para la Alimentación y la Agricultura) hizo un llamamiento a los líderes mundiales para que reforzaran la cooperación internacional, que actualmente se esta viendo amenazada .</a:t>
            </a:r>
            <a:endParaRPr lang="es-ES" sz="1800" b="1" dirty="0">
              <a:solidFill>
                <a:srgbClr val="CB0542"/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MARIA JESUS\Desktop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62740"/>
            <a:ext cx="6835766" cy="382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675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600" b="1" dirty="0" smtClean="0">
                <a:solidFill>
                  <a:schemeClr val="accent4"/>
                </a:solidFill>
                <a:latin typeface="Book Antiqua" pitchFamily="18" charset="0"/>
              </a:rPr>
              <a:t>QUE PODEMOS HACER</a:t>
            </a:r>
          </a:p>
          <a:p>
            <a:pPr marL="0" indent="0">
              <a:buNone/>
            </a:pPr>
            <a:endParaRPr lang="es-ES" sz="1600" dirty="0"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latin typeface="Book Antiqua" pitchFamily="18" charset="0"/>
              </a:rPr>
              <a:t>Romper </a:t>
            </a:r>
            <a:r>
              <a:rPr lang="es-ES" sz="1600" dirty="0">
                <a:latin typeface="Book Antiqua" pitchFamily="18" charset="0"/>
              </a:rPr>
              <a:t>el ciclo del </a:t>
            </a:r>
            <a:r>
              <a:rPr lang="es-ES" sz="1600" dirty="0" smtClean="0">
                <a:latin typeface="Book Antiqua" pitchFamily="18" charset="0"/>
              </a:rPr>
              <a:t>hambre: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Basarnos </a:t>
            </a:r>
            <a:r>
              <a:rPr lang="es-ES" sz="1600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en evidencias y actuar con </a:t>
            </a: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audacia.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Priorizando </a:t>
            </a:r>
            <a:r>
              <a:rPr lang="es-ES" sz="1600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las necesidades, los impactos y lo que funciona y es fundamental. </a:t>
            </a:r>
          </a:p>
          <a:p>
            <a:pPr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La </a:t>
            </a:r>
            <a:r>
              <a:rPr lang="es-ES" sz="1600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cooperación tiene que colocar las comunidades poblacionales </a:t>
            </a: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mas desfavorecidas en el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Centro</a:t>
            </a:r>
            <a:r>
              <a:rPr lang="es-ES" sz="1600" dirty="0" smtClean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 de </a:t>
            </a:r>
            <a:r>
              <a:rPr lang="es-ES" sz="1600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cada respuesta. </a:t>
            </a:r>
            <a:endParaRPr lang="es-ES" sz="1600" dirty="0" smtClean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  <a:p>
            <a:pPr>
              <a:buFont typeface="Wingdings" pitchFamily="2" charset="2"/>
              <a:buChar char="§"/>
            </a:pPr>
            <a:endParaRPr lang="es-ES" sz="1600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  <a:p>
            <a:pPr marL="0" indent="0">
              <a:buNone/>
            </a:pPr>
            <a:endParaRPr lang="es-ES" sz="1600" dirty="0">
              <a:solidFill>
                <a:schemeClr val="accent6">
                  <a:lumMod val="75000"/>
                </a:schemeClr>
              </a:solidFill>
              <a:latin typeface="Book Antiqua" pitchFamily="18" charset="0"/>
            </a:endParaRPr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2" name="Picture 2" descr="C:\Users\MARIA JESUS\Desktop\africa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33056"/>
            <a:ext cx="4402922" cy="234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862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" sz="1800" dirty="0" smtClean="0">
              <a:latin typeface="Book Antiqua" pitchFamily="18" charset="0"/>
            </a:endParaRPr>
          </a:p>
          <a:p>
            <a:pPr marL="0" indent="0" algn="ctr">
              <a:buNone/>
            </a:pPr>
            <a:r>
              <a:rPr lang="es-ES" sz="3600" b="1" dirty="0" smtClean="0">
                <a:solidFill>
                  <a:srgbClr val="FF0066"/>
                </a:solidFill>
                <a:latin typeface="Bradley Hand ITC" pitchFamily="66" charset="0"/>
              </a:rPr>
              <a:t>Romper el ciclo del hambre</a:t>
            </a:r>
          </a:p>
          <a:p>
            <a:pPr marL="0" indent="0">
              <a:buNone/>
            </a:pPr>
            <a:r>
              <a:rPr lang="es-ES" sz="1800" b="1" dirty="0" smtClean="0">
                <a:solidFill>
                  <a:schemeClr val="accent1"/>
                </a:solidFill>
                <a:latin typeface="Book Antiqua" pitchFamily="18" charset="0"/>
              </a:rPr>
              <a:t>Basarnos en evidencias y actuar con audacia</a:t>
            </a:r>
          </a:p>
          <a:p>
            <a:pPr marL="0" indent="0">
              <a:buNone/>
            </a:pPr>
            <a:endParaRPr lang="es-ES" sz="1800" b="1" dirty="0">
              <a:latin typeface="Book Antiqu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s-ES" sz="1800" b="1" dirty="0" smtClean="0">
                <a:latin typeface="Book Antiqua" pitchFamily="18" charset="0"/>
              </a:rPr>
              <a:t>Análisis  de resultados  de datos obtenidos.</a:t>
            </a:r>
          </a:p>
          <a:p>
            <a:pPr>
              <a:buFont typeface="Wingdings" pitchFamily="2" charset="2"/>
              <a:buChar char="v"/>
            </a:pPr>
            <a:r>
              <a:rPr lang="es-ES" sz="1800" b="1" dirty="0" smtClean="0">
                <a:latin typeface="Book Antiqua" pitchFamily="18" charset="0"/>
              </a:rPr>
              <a:t>Estudio de la población y de sus necesidades.</a:t>
            </a:r>
          </a:p>
          <a:p>
            <a:pPr>
              <a:buFont typeface="Wingdings" pitchFamily="2" charset="2"/>
              <a:buChar char="v"/>
            </a:pPr>
            <a:r>
              <a:rPr lang="es-ES" sz="1800" b="1" dirty="0" smtClean="0">
                <a:latin typeface="Book Antiqua" pitchFamily="18" charset="0"/>
              </a:rPr>
              <a:t>Estudio del entorno y posibilidades que ofrece.</a:t>
            </a:r>
          </a:p>
          <a:p>
            <a:pPr marL="0" indent="0">
              <a:buNone/>
            </a:pPr>
            <a:endParaRPr lang="es-ES" sz="1800" dirty="0">
              <a:latin typeface="Book Antiqua" pitchFamily="18" charset="0"/>
            </a:endParaRPr>
          </a:p>
        </p:txBody>
      </p:sp>
      <p:pic>
        <p:nvPicPr>
          <p:cNvPr id="26626" name="Picture 2" descr="C:\Users\MARIA JESUS\Desktop\no erradicara el hambre en 20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365103"/>
            <a:ext cx="5642124" cy="206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99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 dirty="0" smtClean="0">
                <a:solidFill>
                  <a:srgbClr val="FF0066"/>
                </a:solidFill>
                <a:latin typeface="Bradley Hand ITC" pitchFamily="66" charset="0"/>
              </a:rPr>
              <a:t>Romper el ciclo del hambre</a:t>
            </a:r>
            <a:endParaRPr lang="es-ES" sz="1800" b="1" dirty="0" smtClean="0">
              <a:solidFill>
                <a:srgbClr val="FF0066"/>
              </a:solidFill>
              <a:latin typeface="Bradley Hand ITC" pitchFamily="66" charset="0"/>
            </a:endParaRPr>
          </a:p>
          <a:p>
            <a:pPr marL="0" indent="0" algn="ctr">
              <a:buNone/>
            </a:pPr>
            <a:endParaRPr lang="es-ES" b="1" dirty="0" smtClean="0">
              <a:solidFill>
                <a:srgbClr val="FF0066"/>
              </a:solidFill>
              <a:latin typeface="Bradley Hand ITC" pitchFamily="66" charset="0"/>
            </a:endParaRPr>
          </a:p>
          <a:p>
            <a:pPr marL="0" indent="0">
              <a:buNone/>
            </a:pPr>
            <a:r>
              <a:rPr lang="es-ES" sz="1600" b="1" dirty="0">
                <a:solidFill>
                  <a:srgbClr val="0070C0"/>
                </a:solidFill>
                <a:latin typeface="Book Antiqua" pitchFamily="18" charset="0"/>
              </a:rPr>
              <a:t>Priorizando </a:t>
            </a:r>
            <a:r>
              <a:rPr lang="es-ES" sz="1600" b="1" dirty="0" smtClean="0">
                <a:solidFill>
                  <a:srgbClr val="0070C0"/>
                </a:solidFill>
                <a:latin typeface="Book Antiqua" pitchFamily="18" charset="0"/>
              </a:rPr>
              <a:t>las </a:t>
            </a:r>
            <a:r>
              <a:rPr lang="es-ES" sz="1600" b="1" dirty="0">
                <a:solidFill>
                  <a:srgbClr val="0070C0"/>
                </a:solidFill>
                <a:latin typeface="Book Antiqua" pitchFamily="18" charset="0"/>
              </a:rPr>
              <a:t>necesidades, los impactos y lo que </a:t>
            </a:r>
            <a:r>
              <a:rPr lang="es-ES" sz="1600" b="1" dirty="0" smtClean="0">
                <a:solidFill>
                  <a:srgbClr val="0070C0"/>
                </a:solidFill>
                <a:latin typeface="Book Antiqua" pitchFamily="18" charset="0"/>
              </a:rPr>
              <a:t>funciona</a:t>
            </a:r>
          </a:p>
          <a:p>
            <a:pPr>
              <a:buFont typeface="Wingdings" pitchFamily="2" charset="2"/>
              <a:buChar char="v"/>
            </a:pPr>
            <a:r>
              <a:rPr lang="es-ES" sz="1600" dirty="0" smtClean="0">
                <a:latin typeface="Book Antiqua" pitchFamily="18" charset="0"/>
              </a:rPr>
              <a:t>En las necesidades priorizar los derechos humanos básicos y fundamentales para la vida.</a:t>
            </a:r>
          </a:p>
          <a:p>
            <a:pPr>
              <a:buFont typeface="Wingdings" pitchFamily="2" charset="2"/>
              <a:buChar char="v"/>
            </a:pPr>
            <a:r>
              <a:rPr lang="es-ES" sz="1600" dirty="0">
                <a:latin typeface="Book Antiqua" pitchFamily="18" charset="0"/>
              </a:rPr>
              <a:t>P</a:t>
            </a:r>
            <a:r>
              <a:rPr lang="es-ES" sz="1600" i="0" dirty="0" smtClean="0">
                <a:effectLst/>
                <a:latin typeface="Book Antiqua" pitchFamily="18" charset="0"/>
              </a:rPr>
              <a:t>riorización en acción humanitaria de áreas geográficas, intervenciones claves efectivas, y la medición del coste-utilidad.</a:t>
            </a:r>
          </a:p>
          <a:p>
            <a:pPr>
              <a:buFont typeface="Wingdings" pitchFamily="2" charset="2"/>
              <a:buChar char="v"/>
            </a:pPr>
            <a:r>
              <a:rPr lang="es-ES" sz="1600" dirty="0" smtClean="0">
                <a:latin typeface="Book Antiqua" pitchFamily="18" charset="0"/>
              </a:rPr>
              <a:t>Estudiar </a:t>
            </a:r>
            <a:r>
              <a:rPr lang="es-ES" sz="1600" dirty="0">
                <a:latin typeface="Book Antiqua" pitchFamily="18" charset="0"/>
              </a:rPr>
              <a:t>el </a:t>
            </a:r>
            <a:r>
              <a:rPr lang="es-ES" sz="1600" dirty="0" smtClean="0">
                <a:latin typeface="Book Antiqua" pitchFamily="18" charset="0"/>
              </a:rPr>
              <a:t>contexto e identificar </a:t>
            </a:r>
            <a:r>
              <a:rPr lang="es-ES" sz="1600" dirty="0">
                <a:latin typeface="Book Antiqua" pitchFamily="18" charset="0"/>
              </a:rPr>
              <a:t>las intervenciones de mayor </a:t>
            </a:r>
            <a:r>
              <a:rPr lang="es-ES" sz="1600" dirty="0" smtClean="0">
                <a:latin typeface="Book Antiqua" pitchFamily="18" charset="0"/>
              </a:rPr>
              <a:t>eficacia.</a:t>
            </a:r>
          </a:p>
          <a:p>
            <a:pPr>
              <a:buFont typeface="Wingdings" pitchFamily="2" charset="2"/>
              <a:buChar char="v"/>
            </a:pPr>
            <a:r>
              <a:rPr lang="es-ES" sz="1600" dirty="0" smtClean="0">
                <a:latin typeface="Book Antiqua" pitchFamily="18" charset="0"/>
              </a:rPr>
              <a:t>Relación coherente entre el coste y número de personas beneficiadas.</a:t>
            </a:r>
          </a:p>
          <a:p>
            <a:pPr>
              <a:buFont typeface="Wingdings" pitchFamily="2" charset="2"/>
              <a:buChar char="v"/>
            </a:pPr>
            <a:endParaRPr lang="es-ES" sz="1600" dirty="0">
              <a:latin typeface="Book Antiqua" pitchFamily="18" charset="0"/>
            </a:endParaRPr>
          </a:p>
          <a:p>
            <a:pPr>
              <a:buFont typeface="Wingdings" pitchFamily="2" charset="2"/>
              <a:buChar char="v"/>
            </a:pPr>
            <a:endParaRPr lang="es-ES" sz="1600" dirty="0" smtClean="0">
              <a:latin typeface="Book Antiqua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C:\Users\MARIA JESUS\Desktop\220829-aca16-des-f1-ucrania-conflicto-bel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2" y="4797152"/>
            <a:ext cx="3533689" cy="198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520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b="1" dirty="0" smtClean="0">
                <a:solidFill>
                  <a:srgbClr val="FF0066"/>
                </a:solidFill>
                <a:latin typeface="Bradley Hand ITC" pitchFamily="66" charset="0"/>
              </a:rPr>
              <a:t>Romper el ciclo del hambre</a:t>
            </a:r>
            <a:endParaRPr lang="es-ES" dirty="0"/>
          </a:p>
          <a:p>
            <a:pPr marL="0" indent="0">
              <a:buNone/>
            </a:pPr>
            <a:r>
              <a:rPr lang="es-ES" sz="1800" b="1" dirty="0" smtClean="0">
                <a:solidFill>
                  <a:schemeClr val="accent1"/>
                </a:solidFill>
                <a:latin typeface="Book Antiqua" pitchFamily="18" charset="0"/>
              </a:rPr>
              <a:t>Estudio del entorno y posibilidades que ofrece</a:t>
            </a:r>
          </a:p>
          <a:p>
            <a:pPr>
              <a:buFont typeface="Wingdings" pitchFamily="2" charset="2"/>
              <a:buChar char="v"/>
            </a:pPr>
            <a:r>
              <a:rPr lang="es-ES" sz="1800" dirty="0" smtClean="0">
                <a:latin typeface="Book Antiqua" pitchFamily="18" charset="0"/>
              </a:rPr>
              <a:t>Definir la necesidad.</a:t>
            </a:r>
          </a:p>
          <a:p>
            <a:pPr>
              <a:buFont typeface="Wingdings" pitchFamily="2" charset="2"/>
              <a:buChar char="v"/>
            </a:pPr>
            <a:r>
              <a:rPr lang="es-ES" sz="1800" dirty="0" smtClean="0"/>
              <a:t>Identificar la estrategia de actuación, relacionada con la mayor efectividad.</a:t>
            </a:r>
          </a:p>
          <a:p>
            <a:pPr>
              <a:buFont typeface="Wingdings" pitchFamily="2" charset="2"/>
              <a:buChar char="v"/>
            </a:pPr>
            <a:r>
              <a:rPr lang="es-ES" sz="1800" dirty="0" smtClean="0"/>
              <a:t>Analizar el impacto  y alcance  del proyecto.</a:t>
            </a:r>
          </a:p>
          <a:p>
            <a:pPr>
              <a:buFont typeface="Wingdings" pitchFamily="2" charset="2"/>
              <a:buChar char="v"/>
            </a:pPr>
            <a:r>
              <a:rPr lang="es-ES" sz="1800" dirty="0" smtClean="0"/>
              <a:t>Formar a la población beneficiaria y facilitarle herramientas para su propio desarrollo.</a:t>
            </a:r>
            <a:endParaRPr lang="es-ES" sz="1800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4" name="Picture 2" descr="C:\Users\MARIA JESUS\Desktop\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80779"/>
            <a:ext cx="4182968" cy="227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MARIA JESUS\Desktop\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55" y="4280779"/>
            <a:ext cx="4175786" cy="226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674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 descr="C:\Users\MARIA JESUS\Desktop\paises afectados por elhamb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352928" cy="449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403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solidFill>
                  <a:srgbClr val="4F81BD"/>
                </a:solidFill>
                <a:latin typeface="Informal Roman" pitchFamily="66" charset="0"/>
              </a:rPr>
              <a:t>DERECHO  A  LA  ALIMENTACION </a:t>
            </a:r>
            <a:endParaRPr lang="es-ES" dirty="0"/>
          </a:p>
        </p:txBody>
      </p:sp>
      <p:pic>
        <p:nvPicPr>
          <p:cNvPr id="4" name="Picture 2" descr="C:\Users\MARIA JESUS\Desktop\PLANTILAS  CARTAS\LOGOS A.M.A.P\LGO AMAP SIN FOND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6672"/>
            <a:ext cx="669944" cy="69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4 Grupo"/>
          <p:cNvGrpSpPr>
            <a:grpSpLocks/>
          </p:cNvGrpSpPr>
          <p:nvPr/>
        </p:nvGrpSpPr>
        <p:grpSpPr bwMode="auto">
          <a:xfrm>
            <a:off x="611560" y="1484706"/>
            <a:ext cx="8015186" cy="4536581"/>
            <a:chOff x="-323" y="3232"/>
            <a:chExt cx="8723" cy="9047"/>
          </a:xfrm>
        </p:grpSpPr>
        <p:pic>
          <p:nvPicPr>
            <p:cNvPr id="6" name="Picture 156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3" y="3232"/>
              <a:ext cx="8424" cy="90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Freeform 1567"/>
            <p:cNvSpPr>
              <a:spLocks/>
            </p:cNvSpPr>
            <p:nvPr/>
          </p:nvSpPr>
          <p:spPr bwMode="auto">
            <a:xfrm>
              <a:off x="0" y="11515"/>
              <a:ext cx="8400" cy="385"/>
            </a:xfrm>
            <a:custGeom>
              <a:avLst/>
              <a:gdLst>
                <a:gd name="T0" fmla="*/ 0 w 8400"/>
                <a:gd name="T1" fmla="+- 0 11900 11515"/>
                <a:gd name="T2" fmla="*/ 11900 h 385"/>
                <a:gd name="T3" fmla="*/ 8400 w 8400"/>
                <a:gd name="T4" fmla="+- 0 11900 11515"/>
                <a:gd name="T5" fmla="*/ 11900 h 385"/>
                <a:gd name="T6" fmla="*/ 8400 w 8400"/>
                <a:gd name="T7" fmla="+- 0 11515 11515"/>
                <a:gd name="T8" fmla="*/ 11515 h 385"/>
                <a:gd name="T9" fmla="*/ 0 w 8400"/>
                <a:gd name="T10" fmla="+- 0 11515 11515"/>
                <a:gd name="T11" fmla="*/ 11515 h 385"/>
                <a:gd name="T12" fmla="*/ 0 w 8400"/>
                <a:gd name="T13" fmla="+- 0 11900 11515"/>
                <a:gd name="T14" fmla="*/ 11900 h 385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8400" h="385">
                  <a:moveTo>
                    <a:pt x="0" y="385"/>
                  </a:moveTo>
                  <a:lnTo>
                    <a:pt x="8400" y="385"/>
                  </a:lnTo>
                  <a:lnTo>
                    <a:pt x="8400" y="0"/>
                  </a:lnTo>
                  <a:lnTo>
                    <a:pt x="0" y="0"/>
                  </a:lnTo>
                  <a:lnTo>
                    <a:pt x="0" y="385"/>
                  </a:lnTo>
                  <a:close/>
                </a:path>
              </a:pathLst>
            </a:custGeom>
            <a:solidFill>
              <a:srgbClr val="678E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>
                <a:solidFill>
                  <a:schemeClr val="accent3">
                    <a:lumMod val="75000"/>
                  </a:schemeClr>
                </a:solidFill>
                <a:latin typeface="Book Antiqua" pitchFamily="18" charset="0"/>
              </a:endParaRPr>
            </a:p>
          </p:txBody>
        </p:sp>
      </p:grpSp>
      <p:sp>
        <p:nvSpPr>
          <p:cNvPr id="8" name="7 Rectángulo"/>
          <p:cNvSpPr/>
          <p:nvPr/>
        </p:nvSpPr>
        <p:spPr>
          <a:xfrm>
            <a:off x="611560" y="1340768"/>
            <a:ext cx="8015186" cy="576064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Book Antiqua" pitchFamily="18" charset="0"/>
              </a:rPr>
              <a:t>Asociación Mundial Ayuda Pueblos necesitados AMAP</a:t>
            </a:r>
          </a:p>
          <a:p>
            <a:pPr algn="ctr"/>
            <a:r>
              <a:rPr lang="es-ES" dirty="0" smtClean="0">
                <a:latin typeface="Book Antiqua" pitchFamily="18" charset="0"/>
              </a:rPr>
              <a:t>www.asociacionamap.com</a:t>
            </a:r>
            <a:endParaRPr lang="es-ES" dirty="0">
              <a:latin typeface="Book Antiqua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87912" y="5831239"/>
            <a:ext cx="8360552" cy="4572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hlinkClick r:id="rId4"/>
              </a:rPr>
              <a:t>asociacionamap@gmail.com</a:t>
            </a:r>
            <a:r>
              <a:rPr lang="es-ES" dirty="0" smtClean="0"/>
              <a:t> </a:t>
            </a:r>
          </a:p>
          <a:p>
            <a:pPr algn="ctr"/>
            <a:r>
              <a:rPr lang="es-ES" dirty="0" smtClean="0"/>
              <a:t>Tf. 659  100 959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4081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2908</TotalTime>
  <Words>1415</Words>
  <Application>Microsoft Office PowerPoint</Application>
  <PresentationFormat>Presentación en pantalla (4:3)</PresentationFormat>
  <Paragraphs>215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DERECHO  A  LA  ALIMENTACION 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   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  <vt:lpstr>DERECHO  A  LA  ALIMENTACION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 A  LA  ALIMENTACION</dc:title>
  <dc:creator>MARIA JESUS</dc:creator>
  <cp:lastModifiedBy>MARIA JESUS</cp:lastModifiedBy>
  <cp:revision>51</cp:revision>
  <dcterms:created xsi:type="dcterms:W3CDTF">2025-08-17T16:56:16Z</dcterms:created>
  <dcterms:modified xsi:type="dcterms:W3CDTF">2025-11-22T10:48:06Z</dcterms:modified>
</cp:coreProperties>
</file>