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3" r:id="rId28"/>
    <p:sldId id="282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08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94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12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27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27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64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082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48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67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39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0721A-30D0-458E-A9CA-C1E14D6F9DDD}" type="datetimeFigureOut">
              <a:rPr lang="es-ES" smtClean="0"/>
              <a:t>13/08/2025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A4A85-FCAE-4EA4-83F6-D86E8AA76E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831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 </a:t>
            </a:r>
            <a:endParaRPr lang="es-ES" sz="3200" b="1" dirty="0">
              <a:solidFill>
                <a:schemeClr val="accent1"/>
              </a:solidFill>
              <a:latin typeface="Freestyle Script" pitchFamily="66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6" name="5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4328" y="548680"/>
            <a:ext cx="438150" cy="454025"/>
          </a:xfrm>
          <a:prstGeom prst="rect">
            <a:avLst/>
          </a:prstGeom>
          <a:noFill/>
        </p:spPr>
      </p:pic>
      <p:pic>
        <p:nvPicPr>
          <p:cNvPr id="1026" name="Picture 2" descr="C:\Users\MARIA JESUS\Desktop\1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97259"/>
            <a:ext cx="8568952" cy="478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Como personas todos tenemos unos derechos que deben ser garantizados por los Estados, que garantizan  condiciones que nos permitan realizarnos y vivir con dignidad.</a:t>
            </a:r>
            <a:endParaRPr lang="es-ES" sz="2400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  <p:pic>
        <p:nvPicPr>
          <p:cNvPr id="2050" name="Picture 2" descr="C:\Users\MARIA JESUS\Desktop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39" y="3140968"/>
            <a:ext cx="7673975" cy="338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78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La EDUCACION es el arma mas poderosa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 que nos permite una vida digna.</a:t>
            </a:r>
            <a:endParaRPr lang="es-ES" dirty="0">
              <a:solidFill>
                <a:schemeClr val="accent3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  <p:pic>
        <p:nvPicPr>
          <p:cNvPr id="3074" name="Picture 2" descr="C:\Users\MARIA JESUS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96" y="2996952"/>
            <a:ext cx="7488832" cy="31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28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>
                <a:solidFill>
                  <a:schemeClr val="accent2"/>
                </a:solidFill>
                <a:latin typeface="Century" pitchFamily="18" charset="0"/>
              </a:rPr>
              <a:t>La Educación tiene que ser:</a:t>
            </a:r>
          </a:p>
          <a:p>
            <a:pPr marL="0" indent="0" algn="ctr">
              <a:buNone/>
            </a:pPr>
            <a:r>
              <a:rPr lang="es-ES" sz="2400" b="1" i="1" dirty="0" smtClean="0">
                <a:solidFill>
                  <a:schemeClr val="accent2"/>
                </a:solidFill>
                <a:latin typeface="Century" pitchFamily="18" charset="0"/>
              </a:rPr>
              <a:t>Disponible  -   Adaptable  -  Aceptable  -  Accesible</a:t>
            </a:r>
            <a:endParaRPr lang="es-ES" sz="2400" b="1" i="1" dirty="0">
              <a:solidFill>
                <a:schemeClr val="accent2"/>
              </a:solidFill>
              <a:latin typeface="Century" pitchFamily="18" charset="0"/>
            </a:endParaRPr>
          </a:p>
        </p:txBody>
      </p:sp>
      <p:pic>
        <p:nvPicPr>
          <p:cNvPr id="4098" name="Picture 2" descr="C:\Users\MARIA JESUS\Desktop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640960" cy="361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4494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Lamentablemente las características del «Derecho a la Educación»</a:t>
            </a:r>
          </a:p>
          <a:p>
            <a:pPr marL="0" indent="0">
              <a:buNone/>
            </a:pPr>
            <a:r>
              <a:rPr lang="es-ES" sz="2000" dirty="0">
                <a:solidFill>
                  <a:srgbClr val="FF0000"/>
                </a:solidFill>
                <a:latin typeface="Century" pitchFamily="18" charset="0"/>
              </a:rPr>
              <a:t>n</a:t>
            </a: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o siempre se cumplen, América Latina y África tienen mas de 100 millones de niños  entre 5 y 12 años sin escolarizar.</a:t>
            </a:r>
            <a:endParaRPr lang="es-ES" sz="2000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5122" name="Picture 2" descr="C:\Users\MARIA JESUS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835292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17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Existen muchas barreras que impiden el acceso a la educación.</a:t>
            </a:r>
          </a:p>
          <a:p>
            <a:pPr marL="0" indent="0" algn="ctr">
              <a:buNone/>
            </a:pP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Uno de cada cuatro de ellos vive en una zona de guerra</a:t>
            </a:r>
            <a:endParaRPr lang="es-ES" sz="2000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6147" name="Picture 3" descr="C:\Users\MARIA JESUS\Desktop\mmm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3"/>
            <a:ext cx="8529762" cy="402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73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>
                <a:solidFill>
                  <a:schemeClr val="accent2"/>
                </a:solidFill>
                <a:latin typeface="Century" pitchFamily="18" charset="0"/>
              </a:rPr>
              <a:t>Por cada 5 niños de familias acomodadas  que tienen acceso a la educación, solamente 1 niño de familias pobres tiene este privilegio</a:t>
            </a:r>
            <a:endParaRPr lang="es-ES" sz="2400" dirty="0">
              <a:solidFill>
                <a:schemeClr val="accent2"/>
              </a:solidFill>
              <a:latin typeface="Century" pitchFamily="18" charset="0"/>
            </a:endParaRPr>
          </a:p>
        </p:txBody>
      </p:sp>
      <p:pic>
        <p:nvPicPr>
          <p:cNvPr id="7170" name="Picture 2" descr="C:\Users\MARIA JESUS\Desktop\Captura de pantalla 2025-08-13 1907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24944"/>
            <a:ext cx="866120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4392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América Latina y el Caribe, tiene 2,5 millones de jóvenes y niños sin escolarizar.</a:t>
            </a:r>
            <a:endParaRPr lang="es-ES" sz="2400" b="1" dirty="0">
              <a:solidFill>
                <a:schemeClr val="accent3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8194" name="Picture 2" descr="C:\Users\MARIA JESUS\Desktop\Captura de pantalla 2025-08-13 1747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8466510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562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 smtClean="0">
                <a:solidFill>
                  <a:srgbClr val="FF0000"/>
                </a:solidFill>
                <a:latin typeface="Century" pitchFamily="18" charset="0"/>
              </a:rPr>
              <a:t>33 millones de personas, no cuentan con las competencias educativas básicas</a:t>
            </a:r>
            <a:endParaRPr lang="es-ES" sz="2400" b="1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9218" name="Picture 2" descr="C:\Users\MARIA JESUS\Desktop\Captura de pantalla 2025-08-13 1918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8568952" cy="34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2154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>
                <a:latin typeface="Century" pitchFamily="18" charset="0"/>
              </a:rPr>
              <a:t>De estos 33 millones de personas que no tienen las competencias básicas educativas el 55% son mujeres, lo que equivale a 1.815.000. </a:t>
            </a:r>
            <a:endParaRPr lang="es-ES" sz="2400" dirty="0">
              <a:latin typeface="Century" pitchFamily="18" charset="0"/>
            </a:endParaRPr>
          </a:p>
        </p:txBody>
      </p:sp>
      <p:pic>
        <p:nvPicPr>
          <p:cNvPr id="10242" name="Picture 2" descr="C:\Users\MARIA JESUS\Desktop\Captura de pantalla 2025-08-13 1924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8640960" cy="31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168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  <a:latin typeface="Century" pitchFamily="18" charset="0"/>
              </a:rPr>
              <a:t>Existen una serie de barreras que impiden que todas las personas tengan acceso a la educación,  estas son:  </a:t>
            </a:r>
            <a:r>
              <a:rPr lang="es-ES" sz="1600" b="1" dirty="0" smtClean="0">
                <a:solidFill>
                  <a:srgbClr val="FF0000"/>
                </a:solidFill>
                <a:latin typeface="Century" pitchFamily="18" charset="0"/>
              </a:rPr>
              <a:t>DISCRIMINACION</a:t>
            </a:r>
            <a:endParaRPr lang="es-ES" sz="1600" b="1" dirty="0">
              <a:solidFill>
                <a:schemeClr val="bg2">
                  <a:lumMod val="25000"/>
                </a:schemeClr>
              </a:solidFill>
              <a:latin typeface="Century" pitchFamily="18" charset="0"/>
            </a:endParaRPr>
          </a:p>
        </p:txBody>
      </p:sp>
      <p:pic>
        <p:nvPicPr>
          <p:cNvPr id="11266" name="Picture 2" descr="C:\Users\MARIA JESUS\Desktop\Captura de pantalla 2025-08-13 1931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856895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4008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2000" dirty="0" smtClean="0">
              <a:solidFill>
                <a:srgbClr val="FF0000"/>
              </a:solidFill>
              <a:latin typeface="Century" pitchFamily="18" charset="0"/>
            </a:endParaRP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  <a:latin typeface="Century" pitchFamily="18" charset="0"/>
              </a:rPr>
              <a:t>Otra barrera que impide el acceso a la educación: </a:t>
            </a:r>
            <a:r>
              <a:rPr lang="es-ES" sz="1400" b="1" dirty="0" smtClean="0">
                <a:solidFill>
                  <a:srgbClr val="FF0000"/>
                </a:solidFill>
                <a:latin typeface="Century" pitchFamily="18" charset="0"/>
              </a:rPr>
              <a:t>EXCLUSION</a:t>
            </a:r>
            <a:endParaRPr lang="es-ES" sz="1400" b="1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12290" name="Picture 2" descr="C:\Users\MARIA JESUS\Desktop\Captura de pantalla 2025-08-13 1936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7776864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722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  <a:latin typeface="Century" pitchFamily="18" charset="0"/>
              </a:rPr>
              <a:t>Otra barrera que impide el acceso a la educación </a:t>
            </a:r>
            <a:r>
              <a:rPr lang="es-ES" sz="2000" b="1" dirty="0" smtClean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lang="es-ES" sz="1600" b="1" dirty="0" smtClean="0">
                <a:solidFill>
                  <a:srgbClr val="FF0000"/>
                </a:solidFill>
                <a:latin typeface="Century" pitchFamily="18" charset="0"/>
              </a:rPr>
              <a:t>PREFERENCIA</a:t>
            </a:r>
            <a:endParaRPr lang="es-ES" sz="1600" dirty="0"/>
          </a:p>
        </p:txBody>
      </p:sp>
      <p:pic>
        <p:nvPicPr>
          <p:cNvPr id="13314" name="Picture 2" descr="C:\Users\MARIA JESUS\Desktop\Captura de pantalla 2025-08-13 1944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99416"/>
            <a:ext cx="8568951" cy="389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8201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  <a:latin typeface="Century" pitchFamily="18" charset="0"/>
              </a:rPr>
              <a:t>Otras barreras que impide el acceso a la educación: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rgbClr val="FF0000"/>
                </a:solidFill>
                <a:latin typeface="Century" pitchFamily="18" charset="0"/>
              </a:rPr>
              <a:t>Edad – Sexo – Etnia – Condición económica – Orientación sexual  - 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rgbClr val="FF0000"/>
                </a:solidFill>
                <a:latin typeface="Century" pitchFamily="18" charset="0"/>
              </a:rPr>
              <a:t>Religión -  Nacionalidad</a:t>
            </a:r>
            <a:endParaRPr lang="es-ES" sz="2000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MARIA JESUS\Desktop\Captura de pantalla 2025-08-13 1956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8338233" cy="339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4023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5"/>
                </a:solidFill>
                <a:latin typeface="Century" pitchFamily="18" charset="0"/>
              </a:rPr>
              <a:t>Otras barreras se presentan debido a las condiciones sociales, políticas o económicas que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5"/>
                </a:solidFill>
                <a:latin typeface="Century" pitchFamily="18" charset="0"/>
              </a:rPr>
              <a:t>Atraviesan los países</a:t>
            </a:r>
            <a:endParaRPr lang="es-ES" sz="2000" b="1" dirty="0">
              <a:solidFill>
                <a:schemeClr val="accent5"/>
              </a:solidFill>
              <a:latin typeface="Century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568952" cy="3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377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Century" pitchFamily="18" charset="0"/>
              </a:rPr>
              <a:t>Eliminar todas las barreras que impiden el acceso a la educación, tiene que ser una prioridad para todos los países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6386" name="Picture 2" descr="C:\Users\MARIA JESUS\Desktop\Captura de pantalla 2025-08-13 2011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8283575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4466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accent4">
                    <a:lumMod val="75000"/>
                  </a:schemeClr>
                </a:solidFill>
                <a:latin typeface="Century" pitchFamily="18" charset="0"/>
              </a:rPr>
              <a:t>Los Estados tienen la obligación  de:</a:t>
            </a:r>
          </a:p>
          <a:p>
            <a:pPr marL="0" indent="0" algn="ctr">
              <a:buNone/>
            </a:pPr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  <a:latin typeface="Century" pitchFamily="18" charset="0"/>
              </a:rPr>
              <a:t>RESPETAR – PROTEGER  - GARANTIZAR 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4">
                    <a:lumMod val="75000"/>
                  </a:schemeClr>
                </a:solidFill>
                <a:latin typeface="Century" pitchFamily="18" charset="0"/>
              </a:rPr>
              <a:t>el  «Derecho a la Educación»</a:t>
            </a:r>
            <a:endParaRPr lang="es-ES" sz="2000" b="1" dirty="0">
              <a:solidFill>
                <a:schemeClr val="accent4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8424936" cy="394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2040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Respetar</a:t>
            </a: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.</a:t>
            </a: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 Significa  no tomar medidas que impidan o dificulten  el </a:t>
            </a:r>
          </a:p>
          <a:p>
            <a:pPr marL="0" indent="0">
              <a:buNone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Libre cumplimiento de este derecho.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Century" pitchFamily="18" charset="0"/>
            </a:endParaRPr>
          </a:p>
        </p:txBody>
      </p:sp>
      <p:pic>
        <p:nvPicPr>
          <p:cNvPr id="18434" name="Picture 2" descr="C:\Users\MARIA JESUS\Desktop\Captura de pantalla 2025-08-13 2021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39082"/>
            <a:ext cx="7776864" cy="418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53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PROTEGER.  </a:t>
            </a:r>
          </a:p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Para asegurarse de que otros no interfieren en el libre desempeño del  «Derecho a la Educación»</a:t>
            </a:r>
            <a:endParaRPr lang="es-ES" sz="1600" b="1" dirty="0">
              <a:solidFill>
                <a:schemeClr val="accent3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19458" name="Picture 2" descr="C:\Users\MARIA JESUS\Desktop\Captura de pantalla 2025-08-13 2028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8474075" cy="393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0248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accent1"/>
                </a:solidFill>
                <a:latin typeface="Century" pitchFamily="18" charset="0"/>
              </a:rPr>
              <a:t>Los Estados deben garantizar que el «Derecho a la Educación» cuente con los rasgos esenciales  de:</a:t>
            </a:r>
            <a:endParaRPr lang="es-ES" sz="2000" b="1" dirty="0">
              <a:solidFill>
                <a:schemeClr val="accent1"/>
              </a:solidFill>
              <a:latin typeface="Century" pitchFamily="18" charset="0"/>
            </a:endParaRPr>
          </a:p>
        </p:txBody>
      </p:sp>
      <p:pic>
        <p:nvPicPr>
          <p:cNvPr id="20482" name="Picture 2" descr="C:\Users\MARIA JESUS\Desktop\Captura de pantalla 2025-08-13 2031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8237538" cy="424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5708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DISPONIBILIDAD – ACEPTABILIDAD – ACCESIBILIDAD - ADAPTABILIDAD</a:t>
            </a:r>
            <a:endParaRPr lang="es-ES" sz="1600" b="1" dirty="0">
              <a:solidFill>
                <a:schemeClr val="accent3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21506" name="Picture 2" descr="C:\Users\MARIA JESUS\Desktop\Captura de pantalla 2025-08-13 2031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8420100" cy="424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598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pic>
        <p:nvPicPr>
          <p:cNvPr id="22530" name="Picture 2" descr="C:\Users\MARIA JESUS\Desktop\Captura de pantalla 2025-08-13 2046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348880"/>
            <a:ext cx="4104456" cy="352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MARIA JESUS\Desktop\Captura de pantalla 2025-08-13 2046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89219"/>
            <a:ext cx="3511032" cy="344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Pergamino horizontal"/>
          <p:cNvSpPr/>
          <p:nvPr/>
        </p:nvSpPr>
        <p:spPr>
          <a:xfrm>
            <a:off x="1547664" y="1203738"/>
            <a:ext cx="6120680" cy="1145142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accent6"/>
                </a:solidFill>
                <a:latin typeface="Century" pitchFamily="18" charset="0"/>
              </a:rPr>
              <a:t>La UNESCO  es la agencia encargada de ayudar a los Estados para que cumplan con esta obligación</a:t>
            </a:r>
            <a:endParaRPr lang="es-ES" sz="2000" b="1" dirty="0">
              <a:solidFill>
                <a:schemeClr val="accent6"/>
              </a:solidFill>
              <a:latin typeface="Century" pitchFamily="18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3523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entury" pitchFamily="18" charset="0"/>
              </a:rPr>
              <a:t>En 1948 la declaración «universal de los Derechos Humanos» estableció que todas las personas tienen derecho a la educación</a:t>
            </a:r>
            <a:endParaRPr lang="es-ES" sz="2000" b="1" dirty="0">
              <a:solidFill>
                <a:schemeClr val="accent5">
                  <a:lumMod val="50000"/>
                </a:schemeClr>
              </a:solidFill>
              <a:latin typeface="Century" pitchFamily="18" charset="0"/>
            </a:endParaRPr>
          </a:p>
        </p:txBody>
      </p:sp>
      <p:pic>
        <p:nvPicPr>
          <p:cNvPr id="23554" name="Picture 2" descr="C:\Users\MARIA JESUS\Desktop\Captura de pantalla 2025-08-13 2055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8352928" cy="406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1757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En 1960 la </a:t>
            </a:r>
            <a:r>
              <a:rPr lang="es-ES" sz="1600" dirty="0" smtClean="0">
                <a:solidFill>
                  <a:srgbClr val="FF0000"/>
                </a:solidFill>
                <a:latin typeface="Century" pitchFamily="18" charset="0"/>
              </a:rPr>
              <a:t>UNESCO, a través la convención en la esfera de la enseñanza determinaron que la discriminación  es un </a:t>
            </a:r>
            <a:r>
              <a:rPr lang="es-ES" sz="2000" dirty="0" smtClean="0">
                <a:solidFill>
                  <a:srgbClr val="FF0000"/>
                </a:solidFill>
                <a:latin typeface="Century" pitchFamily="18" charset="0"/>
              </a:rPr>
              <a:t>atropello</a:t>
            </a:r>
            <a:r>
              <a:rPr lang="es-ES" sz="1600" dirty="0" smtClean="0">
                <a:solidFill>
                  <a:srgbClr val="FF0000"/>
                </a:solidFill>
                <a:latin typeface="Century" pitchFamily="18" charset="0"/>
              </a:rPr>
              <a:t> al Derecho a la Educación</a:t>
            </a:r>
            <a:endParaRPr lang="es-ES" sz="1600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24578" name="Picture 2" descr="C:\Users\MARIA JESUS\Desktop\Captura de pantalla 2025-08-13 2100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8246294" cy="381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1797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6"/>
                </a:solidFill>
                <a:latin typeface="Century" pitchFamily="18" charset="0"/>
              </a:rPr>
              <a:t>En esta convención, la </a:t>
            </a:r>
            <a:r>
              <a:rPr lang="es-ES" sz="1600" b="1" dirty="0" smtClean="0">
                <a:solidFill>
                  <a:schemeClr val="accent6"/>
                </a:solidFill>
                <a:latin typeface="Century" pitchFamily="18" charset="0"/>
              </a:rPr>
              <a:t>UNESCO</a:t>
            </a:r>
            <a:r>
              <a:rPr lang="es-ES" sz="2000" b="1" dirty="0" smtClean="0">
                <a:solidFill>
                  <a:schemeClr val="accent6"/>
                </a:solidFill>
                <a:latin typeface="Century" pitchFamily="18" charset="0"/>
              </a:rPr>
              <a:t> con los Estados miembros se comprometieron a prevenir e intervenir ante cualquier discriminación en el sentido educativo</a:t>
            </a:r>
            <a:endParaRPr lang="es-ES" sz="2000" b="1" dirty="0">
              <a:solidFill>
                <a:schemeClr val="accent6"/>
              </a:solidFill>
              <a:latin typeface="Century" pitchFamily="18" charset="0"/>
            </a:endParaRPr>
          </a:p>
        </p:txBody>
      </p:sp>
      <p:pic>
        <p:nvPicPr>
          <p:cNvPr id="26626" name="Picture 2" descr="C:\Users\MARIA JESUS\Desktop\Captura de pantalla 2025-08-13 2125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7530512" cy="393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0521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rgbClr val="FF0000"/>
                </a:solidFill>
                <a:latin typeface="Century" pitchFamily="18" charset="0"/>
              </a:rPr>
              <a:t>Objetivos del Milenio </a:t>
            </a:r>
          </a:p>
          <a:p>
            <a:pPr marL="0" indent="0" algn="ctr">
              <a:buNone/>
            </a:pPr>
            <a:r>
              <a:rPr lang="es-ES" sz="2000" b="1" dirty="0" smtClean="0">
                <a:solidFill>
                  <a:srgbClr val="FF0000"/>
                </a:solidFill>
                <a:latin typeface="Century" pitchFamily="18" charset="0"/>
              </a:rPr>
              <a:t>Entre 2000 y 2015 el objetivo  Nº 2 </a:t>
            </a:r>
            <a:r>
              <a:rPr lang="es-ES" sz="1600" b="1" dirty="0" smtClean="0">
                <a:solidFill>
                  <a:srgbClr val="FF0000"/>
                </a:solidFill>
                <a:latin typeface="Century" pitchFamily="18" charset="0"/>
              </a:rPr>
              <a:t>EDUCACION PARA TODOS</a:t>
            </a:r>
            <a:endParaRPr lang="es-ES" sz="2000" b="1" dirty="0" smtClean="0">
              <a:solidFill>
                <a:srgbClr val="FF0000"/>
              </a:solidFill>
              <a:latin typeface="Century" pitchFamily="18" charset="0"/>
            </a:endParaRPr>
          </a:p>
          <a:p>
            <a:pPr marL="0" indent="0">
              <a:buNone/>
            </a:pPr>
            <a:endParaRPr lang="es-ES" sz="2000" b="1" dirty="0">
              <a:solidFill>
                <a:srgbClr val="FF0000"/>
              </a:solidFill>
              <a:latin typeface="Century" pitchFamily="18" charset="0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8352928" cy="4037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3953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" pitchFamily="18" charset="0"/>
              </a:rPr>
              <a:t>164 países se comprometieron a dar «educación básica de calidad» </a:t>
            </a:r>
          </a:p>
          <a:p>
            <a:pPr marL="0" indent="0" algn="ctr">
              <a:buNone/>
            </a:pPr>
            <a:r>
              <a:rPr lang="es-E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" pitchFamily="18" charset="0"/>
              </a:rPr>
              <a:t>a</a:t>
            </a:r>
            <a:r>
              <a:rPr lang="es-E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" pitchFamily="18" charset="0"/>
              </a:rPr>
              <a:t> todos los niños, niñas, jóvenes y personas adultas </a:t>
            </a:r>
            <a:endParaRPr lang="es-ES" sz="2000" b="1" dirty="0">
              <a:solidFill>
                <a:schemeClr val="tx2">
                  <a:lumMod val="60000"/>
                  <a:lumOff val="40000"/>
                </a:schemeClr>
              </a:solidFill>
              <a:latin typeface="Century" pitchFamily="18" charset="0"/>
            </a:endParaRPr>
          </a:p>
        </p:txBody>
      </p:sp>
      <p:pic>
        <p:nvPicPr>
          <p:cNvPr id="28674" name="Picture 2" descr="C:\Users\MARIA JESUS\Desktop\Captura de pantalla 2025-08-13 2154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64904"/>
            <a:ext cx="5688632" cy="386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8943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 smtClean="0">
                <a:solidFill>
                  <a:schemeClr val="accent2"/>
                </a:solidFill>
                <a:latin typeface="Century" pitchFamily="18" charset="0"/>
              </a:rPr>
              <a:t>Entre 2015-2030  la Asamblea General  de Naciones Unidas marco </a:t>
            </a:r>
            <a:r>
              <a:rPr lang="es-ES" sz="2000" b="1" dirty="0" smtClean="0">
                <a:solidFill>
                  <a:schemeClr val="accent2"/>
                </a:solidFill>
                <a:latin typeface="Century" pitchFamily="18" charset="0"/>
              </a:rPr>
              <a:t>los 17 </a:t>
            </a:r>
            <a:r>
              <a:rPr lang="es-ES" sz="1600" b="1" dirty="0" smtClean="0">
                <a:solidFill>
                  <a:schemeClr val="accent2"/>
                </a:solidFill>
                <a:latin typeface="Century" pitchFamily="18" charset="0"/>
              </a:rPr>
              <a:t>ODS, que pretende poner fin a la pobreza, luchar contra la desigualdad y la injusticia y hacer frente al cambio climático.</a:t>
            </a:r>
            <a:endParaRPr lang="es-ES" sz="1600" b="1" dirty="0">
              <a:solidFill>
                <a:schemeClr val="accent2"/>
              </a:solidFill>
              <a:latin typeface="Century" pitchFamily="18" charset="0"/>
            </a:endParaRPr>
          </a:p>
        </p:txBody>
      </p:sp>
      <p:pic>
        <p:nvPicPr>
          <p:cNvPr id="27650" name="Picture 2" descr="C:\Users\MARIA JESUS\Desktop\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742238" cy="386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286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2"/>
                </a:solidFill>
                <a:latin typeface="Century" pitchFamily="18" charset="0"/>
              </a:rPr>
              <a:t>Retos de la Agenda 2030:</a:t>
            </a:r>
          </a:p>
          <a:p>
            <a:pPr marL="0" indent="0" algn="ctr">
              <a:buNone/>
            </a:pPr>
            <a:r>
              <a:rPr lang="es-ES" sz="1200" b="1" dirty="0" smtClean="0">
                <a:solidFill>
                  <a:schemeClr val="accent2"/>
                </a:solidFill>
                <a:latin typeface="Century" pitchFamily="18" charset="0"/>
              </a:rPr>
              <a:t>PONER FIN A LA POBREZA – LUCHAR CONTRA LAS DESIGUALDADES Y LAS INJUSTICIAS – LUCCHAR CONTRA EL CAMBIO CLIMÁTICO</a:t>
            </a:r>
            <a:endParaRPr lang="es-ES" sz="1200" b="1" dirty="0">
              <a:solidFill>
                <a:schemeClr val="accent2"/>
              </a:solidFill>
              <a:latin typeface="Century" pitchFamily="18" charset="0"/>
            </a:endParaRPr>
          </a:p>
        </p:txBody>
      </p:sp>
      <p:pic>
        <p:nvPicPr>
          <p:cNvPr id="29698" name="Picture 2" descr="C:\Users\MARIA JESUS\Desktop\Captura de pantalla 2025-08-13 2204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8246220" cy="409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926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2"/>
                </a:solidFill>
                <a:latin typeface="Century" pitchFamily="18" charset="0"/>
              </a:rPr>
              <a:t>Entre los objetivos está el Derecho a la Educación que tiene de que ser  inclusiva, equitativa y de calidad  y promover oportunidades de aprendizaje durante toda la vida.</a:t>
            </a:r>
            <a:endParaRPr lang="es-ES" sz="1600" b="1" dirty="0">
              <a:solidFill>
                <a:schemeClr val="accent2"/>
              </a:solidFill>
              <a:latin typeface="Century" pitchFamily="18" charset="0"/>
            </a:endParaRPr>
          </a:p>
        </p:txBody>
      </p:sp>
      <p:pic>
        <p:nvPicPr>
          <p:cNvPr id="30722" name="Picture 2" descr="C:\Users\MARIA JESUS\Desktop\Captura de pantalla 2025-08-13 2207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708919"/>
            <a:ext cx="7056784" cy="382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2305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b="1" dirty="0" smtClean="0">
                <a:solidFill>
                  <a:schemeClr val="accent1"/>
                </a:solidFill>
                <a:latin typeface="Century" pitchFamily="18" charset="0"/>
              </a:rPr>
              <a:t>El Derecho a la Educación es obligación de los Estados, pero todos podemos colaborar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chemeClr val="accent1"/>
                </a:solidFill>
                <a:latin typeface="Century" pitchFamily="18" charset="0"/>
              </a:rPr>
              <a:t>Al exigir  su cumplimiento como portadores de este derecho siendo posible promover su acceso para otras personas que nos rodean.</a:t>
            </a:r>
            <a:endParaRPr lang="es-ES" sz="1600" b="1" dirty="0">
              <a:solidFill>
                <a:schemeClr val="accent1"/>
              </a:solidFill>
              <a:latin typeface="Century" pitchFamily="18" charset="0"/>
            </a:endParaRPr>
          </a:p>
        </p:txBody>
      </p:sp>
      <p:pic>
        <p:nvPicPr>
          <p:cNvPr id="31746" name="Picture 2" descr="C:\Users\MARIA JESUS\Desktop\Captura de pantalla 2025-08-13 2212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780928"/>
            <a:ext cx="8359775" cy="370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9131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  <a:latin typeface="Century" pitchFamily="18" charset="0"/>
              </a:rPr>
              <a:t>La educación es la base para poder  ejercer otros derechos y así contribuye a la realización personal , reduce las desigualdades sociales y económicas y promueve la igualdad  y el respeto hacia los demás todo esto  mientras ayuda a garantizar posibilidades  de trabajo digno y fomenta la existencia de sociedades mas pacificas e igualitarias.</a:t>
            </a:r>
            <a:endParaRPr lang="es-ES" sz="2000" b="1" dirty="0">
              <a:solidFill>
                <a:schemeClr val="accent3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32770" name="Picture 2" descr="C:\Users\MARIA JESUS\Desktop\Captura de pantalla 2025-08-13 2221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61289"/>
            <a:ext cx="7128792" cy="293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2173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accent1"/>
                </a:solidFill>
                <a:latin typeface="Freestyle Script" pitchFamily="66" charset="0"/>
              </a:rPr>
              <a:t>DERECHO   A  LA  EDUCACION</a:t>
            </a:r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2478" y="538369"/>
            <a:ext cx="438150" cy="454025"/>
          </a:xfrm>
          <a:prstGeom prst="rect">
            <a:avLst/>
          </a:prstGeom>
          <a:noFill/>
        </p:spPr>
      </p:pic>
      <p:pic>
        <p:nvPicPr>
          <p:cNvPr id="5" name="4 Marcador de contenido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3928" y="2924944"/>
            <a:ext cx="1948490" cy="18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4692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812</Words>
  <Application>Microsoft Office PowerPoint</Application>
  <PresentationFormat>Presentación en pantalla (4:3)</PresentationFormat>
  <Paragraphs>80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4" baseType="lpstr">
      <vt:lpstr>Tema de Office</vt:lpstr>
      <vt:lpstr>DERECHO   A  LA  EDUCACION 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 </vt:lpstr>
      <vt:lpstr>DERECHO   A  LA  EDUCACION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  A  LA  EDUCACION</dc:title>
  <dc:creator>MARIA JESUS</dc:creator>
  <cp:lastModifiedBy>MARIA JESUS</cp:lastModifiedBy>
  <cp:revision>24</cp:revision>
  <dcterms:created xsi:type="dcterms:W3CDTF">2025-08-13T16:17:32Z</dcterms:created>
  <dcterms:modified xsi:type="dcterms:W3CDTF">2025-08-13T20:42:56Z</dcterms:modified>
</cp:coreProperties>
</file>